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22"/>
  </p:notesMasterIdLst>
  <p:handoutMasterIdLst>
    <p:handoutMasterId r:id="rId23"/>
  </p:handoutMasterIdLst>
  <p:sldIdLst>
    <p:sldId id="265" r:id="rId2"/>
    <p:sldId id="266" r:id="rId3"/>
    <p:sldId id="268" r:id="rId4"/>
    <p:sldId id="269" r:id="rId5"/>
    <p:sldId id="259" r:id="rId6"/>
    <p:sldId id="261" r:id="rId7"/>
    <p:sldId id="271" r:id="rId8"/>
    <p:sldId id="273" r:id="rId9"/>
    <p:sldId id="274" r:id="rId10"/>
    <p:sldId id="277" r:id="rId11"/>
    <p:sldId id="278" r:id="rId12"/>
    <p:sldId id="282" r:id="rId13"/>
    <p:sldId id="256" r:id="rId14"/>
    <p:sldId id="258" r:id="rId15"/>
    <p:sldId id="262" r:id="rId16"/>
    <p:sldId id="276" r:id="rId17"/>
    <p:sldId id="279" r:id="rId18"/>
    <p:sldId id="281" r:id="rId19"/>
    <p:sldId id="283" r:id="rId20"/>
    <p:sldId id="284" r:id="rId21"/>
  </p:sldIdLst>
  <p:sldSz cx="10080625" cy="5670550"/>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74555" autoAdjust="0"/>
  </p:normalViewPr>
  <p:slideViewPr>
    <p:cSldViewPr>
      <p:cViewPr varScale="1">
        <p:scale>
          <a:sx n="65" d="100"/>
          <a:sy n="65" d="100"/>
        </p:scale>
        <p:origin x="-1362" y="-102"/>
      </p:cViewPr>
      <p:guideLst>
        <p:guide orient="horz" pos="1786"/>
        <p:guide pos="3175"/>
      </p:guideLst>
    </p:cSldViewPr>
  </p:slideViewPr>
  <p:outlineViewPr>
    <p:cViewPr>
      <p:scale>
        <a:sx n="33" d="100"/>
        <a:sy n="33" d="100"/>
      </p:scale>
      <p:origin x="48"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Верхний колонтитул 1"/>
          <p:cNvSpPr txBox="1">
            <a:spLocks noGrp="1"/>
          </p:cNvSpPr>
          <p:nvPr>
            <p:ph type="hdr" sz="quarter"/>
          </p:nvPr>
        </p:nvSpPr>
        <p:spPr>
          <a:xfrm>
            <a:off x="0" y="0"/>
            <a:ext cx="3280680" cy="53424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defRPr sz="1400"/>
            </a:pPr>
            <a:endParaRPr lang="ru-RU" sz="1400" b="0" i="0" u="none" strike="noStrike" kern="1200" cap="none">
              <a:ln>
                <a:noFill/>
              </a:ln>
              <a:latin typeface="Liberation Sans" pitchFamily="18"/>
              <a:ea typeface="Microsoft YaHei" pitchFamily="2"/>
              <a:cs typeface="Arial" pitchFamily="2"/>
            </a:endParaRPr>
          </a:p>
        </p:txBody>
      </p:sp>
      <p:sp>
        <p:nvSpPr>
          <p:cNvPr id="3" name="Дата 2"/>
          <p:cNvSpPr txBox="1">
            <a:spLocks noGrp="1"/>
          </p:cNvSpPr>
          <p:nvPr>
            <p:ph type="dt" sz="quarter" idx="1"/>
          </p:nvPr>
        </p:nvSpPr>
        <p:spPr>
          <a:xfrm>
            <a:off x="4278960" y="0"/>
            <a:ext cx="3280680" cy="534240"/>
          </a:xfrm>
          <a:prstGeom prst="rect">
            <a:avLst/>
          </a:prstGeom>
          <a:noFill/>
          <a:ln>
            <a:noFill/>
          </a:ln>
        </p:spPr>
        <p:txBody>
          <a:bodyPr vert="horz" wrap="square" lIns="90000" tIns="45000" rIns="90000" bIns="45000" anchorCtr="0" compatLnSpc="0"/>
          <a:lstStyle/>
          <a:p>
            <a:pPr marL="0" marR="0" lvl="0" indent="0" algn="r" rtl="0" hangingPunct="0">
              <a:lnSpc>
                <a:spcPct val="100000"/>
              </a:lnSpc>
              <a:spcBef>
                <a:spcPts val="0"/>
              </a:spcBef>
              <a:spcAft>
                <a:spcPts val="0"/>
              </a:spcAft>
              <a:buNone/>
              <a:tabLst/>
              <a:defRPr sz="1400"/>
            </a:pPr>
            <a:endParaRPr lang="ru-RU" sz="1400" b="0" i="0" u="none" strike="noStrike" kern="1200" cap="none">
              <a:ln>
                <a:noFill/>
              </a:ln>
              <a:latin typeface="Liberation Sans" pitchFamily="18"/>
              <a:ea typeface="Microsoft YaHei" pitchFamily="2"/>
              <a:cs typeface="Arial" pitchFamily="2"/>
            </a:endParaRPr>
          </a:p>
        </p:txBody>
      </p:sp>
      <p:sp>
        <p:nvSpPr>
          <p:cNvPr id="4" name="Нижний колонтитул 3"/>
          <p:cNvSpPr txBox="1">
            <a:spLocks noGrp="1"/>
          </p:cNvSpPr>
          <p:nvPr>
            <p:ph type="ftr" sz="quarter" idx="2"/>
          </p:nvPr>
        </p:nvSpPr>
        <p:spPr>
          <a:xfrm>
            <a:off x="0" y="10157400"/>
            <a:ext cx="3280680" cy="534240"/>
          </a:xfrm>
          <a:prstGeom prst="rect">
            <a:avLst/>
          </a:prstGeom>
          <a:noFill/>
          <a:ln>
            <a:noFill/>
          </a:ln>
        </p:spPr>
        <p:txBody>
          <a:bodyPr vert="horz" wrap="square" lIns="90000" tIns="45000" rIns="90000" bIns="45000" anchor="b" anchorCtr="0" compatLnSpc="0"/>
          <a:lstStyle/>
          <a:p>
            <a:pPr marL="0" marR="0" lvl="0" indent="0" rtl="0" hangingPunct="0">
              <a:lnSpc>
                <a:spcPct val="100000"/>
              </a:lnSpc>
              <a:spcBef>
                <a:spcPts val="0"/>
              </a:spcBef>
              <a:spcAft>
                <a:spcPts val="0"/>
              </a:spcAft>
              <a:buNone/>
              <a:tabLst/>
              <a:defRPr sz="1400"/>
            </a:pPr>
            <a:endParaRPr lang="ru-RU" sz="1400" b="0" i="0" u="none" strike="noStrike" kern="1200" cap="none">
              <a:ln>
                <a:noFill/>
              </a:ln>
              <a:latin typeface="Liberation Sans" pitchFamily="18"/>
              <a:ea typeface="Microsoft YaHei" pitchFamily="2"/>
              <a:cs typeface="Arial" pitchFamily="2"/>
            </a:endParaRPr>
          </a:p>
        </p:txBody>
      </p:sp>
      <p:sp>
        <p:nvSpPr>
          <p:cNvPr id="5" name="Номер слайда 4"/>
          <p:cNvSpPr txBox="1">
            <a:spLocks noGrp="1"/>
          </p:cNvSpPr>
          <p:nvPr>
            <p:ph type="sldNum" sz="quarter" idx="3"/>
          </p:nvPr>
        </p:nvSpPr>
        <p:spPr>
          <a:xfrm>
            <a:off x="4278960" y="10157400"/>
            <a:ext cx="3280680" cy="534240"/>
          </a:xfrm>
          <a:prstGeom prst="rect">
            <a:avLst/>
          </a:prstGeom>
          <a:noFill/>
          <a:ln>
            <a:noFill/>
          </a:ln>
        </p:spPr>
        <p:txBody>
          <a:bodyPr vert="horz" wrap="square" lIns="90000" tIns="45000" rIns="90000" bIns="45000" anchor="b" anchorCtr="0" compatLnSpc="0"/>
          <a:lstStyle/>
          <a:p>
            <a:pPr marL="0" marR="0" lvl="0" indent="0" algn="r" rtl="0" hangingPunct="0">
              <a:lnSpc>
                <a:spcPct val="100000"/>
              </a:lnSpc>
              <a:spcBef>
                <a:spcPts val="0"/>
              </a:spcBef>
              <a:spcAft>
                <a:spcPts val="0"/>
              </a:spcAft>
              <a:buNone/>
              <a:tabLst/>
              <a:defRPr sz="1400"/>
            </a:pPr>
            <a:fld id="{B119887C-FAD8-4E22-99C0-483A5D0C6AA4}" type="slidenum">
              <a:t>‹#›</a:t>
            </a:fld>
            <a:endParaRPr lang="ru-RU" sz="1400" b="0" i="0" u="none" strike="noStrike" kern="1200" cap="none">
              <a:ln>
                <a:noFill/>
              </a:ln>
              <a:latin typeface="Liberation Sans" pitchFamily="18"/>
              <a:ea typeface="Microsoft YaHei" pitchFamily="2"/>
              <a:cs typeface="Arial" pitchFamily="2"/>
            </a:endParaRPr>
          </a:p>
        </p:txBody>
      </p:sp>
    </p:spTree>
    <p:extLst>
      <p:ext uri="{BB962C8B-B14F-4D97-AF65-F5344CB8AC3E}">
        <p14:creationId xmlns:p14="http://schemas.microsoft.com/office/powerpoint/2010/main" val="2982738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Образ слайда 1"/>
          <p:cNvSpPr>
            <a:spLocks noGrp="1" noRot="1" noChangeAspect="1"/>
          </p:cNvSpPr>
          <p:nvPr>
            <p:ph type="sldImg" idx="2"/>
          </p:nvPr>
        </p:nvSpPr>
        <p:spPr>
          <a:xfrm>
            <a:off x="217488" y="812800"/>
            <a:ext cx="7124700" cy="4008438"/>
          </a:xfrm>
          <a:prstGeom prst="rect">
            <a:avLst/>
          </a:prstGeom>
          <a:noFill/>
          <a:ln>
            <a:noFill/>
            <a:prstDash val="solid"/>
          </a:ln>
        </p:spPr>
      </p:sp>
      <p:sp>
        <p:nvSpPr>
          <p:cNvPr id="3" name="Заметки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ru-RU"/>
          </a:p>
        </p:txBody>
      </p:sp>
      <p:sp>
        <p:nvSpPr>
          <p:cNvPr id="4" name="Верхний колонтитул 3"/>
          <p:cNvSpPr txBox="1">
            <a:spLocks noGrp="1"/>
          </p:cNvSpPr>
          <p:nvPr>
            <p:ph type="hdr" sz="quarter"/>
          </p:nvPr>
        </p:nvSpPr>
        <p:spPr>
          <a:xfrm>
            <a:off x="0" y="0"/>
            <a:ext cx="3280680" cy="534240"/>
          </a:xfrm>
          <a:prstGeom prst="rect">
            <a:avLst/>
          </a:prstGeom>
          <a:noFill/>
          <a:ln>
            <a:noFill/>
          </a:ln>
        </p:spPr>
        <p:txBody>
          <a:bodyPr vert="horz" lIns="0" tIns="0" rIns="0" bIns="0" anchorCtr="0"/>
          <a:lstStyle>
            <a:lvl1pPr lvl="0" rtl="0" hangingPunct="0">
              <a:buNone/>
              <a:tabLst/>
              <a:defRPr lang="ru-RU" sz="1400" kern="1200">
                <a:latin typeface="Liberation Serif" pitchFamily="18"/>
                <a:ea typeface="Segoe UI" pitchFamily="2"/>
                <a:cs typeface="Tahoma" pitchFamily="2"/>
              </a:defRPr>
            </a:lvl1pPr>
          </a:lstStyle>
          <a:p>
            <a:pPr lvl="0"/>
            <a:endParaRPr lang="ru-RU"/>
          </a:p>
        </p:txBody>
      </p:sp>
      <p:sp>
        <p:nvSpPr>
          <p:cNvPr id="5" name="Дата 4"/>
          <p:cNvSpPr txBox="1">
            <a:spLocks noGrp="1"/>
          </p:cNvSpPr>
          <p:nvPr>
            <p:ph type="dt" idx="1"/>
          </p:nvPr>
        </p:nvSpPr>
        <p:spPr>
          <a:xfrm>
            <a:off x="4278960" y="0"/>
            <a:ext cx="3280680" cy="534240"/>
          </a:xfrm>
          <a:prstGeom prst="rect">
            <a:avLst/>
          </a:prstGeom>
          <a:noFill/>
          <a:ln>
            <a:noFill/>
          </a:ln>
        </p:spPr>
        <p:txBody>
          <a:bodyPr vert="horz" lIns="0" tIns="0" rIns="0" bIns="0" anchorCtr="0"/>
          <a:lstStyle>
            <a:lvl1pPr lvl="0" algn="r" rtl="0" hangingPunct="0">
              <a:buNone/>
              <a:tabLst/>
              <a:defRPr lang="ru-RU" sz="1400" kern="1200">
                <a:latin typeface="Liberation Serif" pitchFamily="18"/>
                <a:ea typeface="Segoe UI" pitchFamily="2"/>
                <a:cs typeface="Tahoma" pitchFamily="2"/>
              </a:defRPr>
            </a:lvl1pPr>
          </a:lstStyle>
          <a:p>
            <a:pPr lvl="0"/>
            <a:endParaRPr lang="ru-RU"/>
          </a:p>
        </p:txBody>
      </p:sp>
      <p:sp>
        <p:nvSpPr>
          <p:cNvPr id="6" name="Нижний колонтитул 5"/>
          <p:cNvSpPr txBox="1">
            <a:spLocks noGrp="1"/>
          </p:cNvSpPr>
          <p:nvPr>
            <p:ph type="ftr" sz="quarter" idx="4"/>
          </p:nvPr>
        </p:nvSpPr>
        <p:spPr>
          <a:xfrm>
            <a:off x="0" y="10157400"/>
            <a:ext cx="3280680" cy="534240"/>
          </a:xfrm>
          <a:prstGeom prst="rect">
            <a:avLst/>
          </a:prstGeom>
          <a:noFill/>
          <a:ln>
            <a:noFill/>
          </a:ln>
        </p:spPr>
        <p:txBody>
          <a:bodyPr vert="horz" lIns="0" tIns="0" rIns="0" bIns="0" anchor="b" anchorCtr="0"/>
          <a:lstStyle>
            <a:lvl1pPr lvl="0" rtl="0" hangingPunct="0">
              <a:buNone/>
              <a:tabLst/>
              <a:defRPr lang="ru-RU" sz="1400" kern="1200">
                <a:latin typeface="Liberation Serif" pitchFamily="18"/>
                <a:ea typeface="Segoe UI" pitchFamily="2"/>
                <a:cs typeface="Tahoma" pitchFamily="2"/>
              </a:defRPr>
            </a:lvl1pPr>
          </a:lstStyle>
          <a:p>
            <a:pPr lvl="0"/>
            <a:endParaRPr lang="ru-RU"/>
          </a:p>
        </p:txBody>
      </p:sp>
      <p:sp>
        <p:nvSpPr>
          <p:cNvPr id="7" name="Номер слайда 6"/>
          <p:cNvSpPr txBox="1">
            <a:spLocks noGrp="1"/>
          </p:cNvSpPr>
          <p:nvPr>
            <p:ph type="sldNum" sz="quarter" idx="5"/>
          </p:nvPr>
        </p:nvSpPr>
        <p:spPr>
          <a:xfrm>
            <a:off x="4278960" y="10157400"/>
            <a:ext cx="3280680" cy="534240"/>
          </a:xfrm>
          <a:prstGeom prst="rect">
            <a:avLst/>
          </a:prstGeom>
          <a:noFill/>
          <a:ln>
            <a:noFill/>
          </a:ln>
        </p:spPr>
        <p:txBody>
          <a:bodyPr vert="horz" lIns="0" tIns="0" rIns="0" bIns="0" anchor="b" anchorCtr="0"/>
          <a:lstStyle>
            <a:lvl1pPr lvl="0" algn="r" rtl="0" hangingPunct="0">
              <a:buNone/>
              <a:tabLst/>
              <a:defRPr lang="ru-RU" sz="1400" kern="1200">
                <a:latin typeface="Liberation Serif" pitchFamily="18"/>
                <a:ea typeface="Segoe UI" pitchFamily="2"/>
                <a:cs typeface="Tahoma" pitchFamily="2"/>
              </a:defRPr>
            </a:lvl1pPr>
          </a:lstStyle>
          <a:p>
            <a:pPr lvl="0"/>
            <a:fld id="{8E23018F-B424-48F9-9229-8023B2792180}" type="slidenum">
              <a:t>‹#›</a:t>
            </a:fld>
            <a:endParaRPr lang="ru-RU"/>
          </a:p>
        </p:txBody>
      </p:sp>
    </p:spTree>
    <p:extLst>
      <p:ext uri="{BB962C8B-B14F-4D97-AF65-F5344CB8AC3E}">
        <p14:creationId xmlns:p14="http://schemas.microsoft.com/office/powerpoint/2010/main" val="974763652"/>
      </p:ext>
    </p:extLst>
  </p:cSld>
  <p:clrMap bg1="lt1" tx1="dk1" bg2="lt2" tx2="dk2" accent1="accent1" accent2="accent2" accent3="accent3" accent4="accent4" accent5="accent5" accent6="accent6" hlink="hlink" folHlink="folHlink"/>
  <p:notesStyle>
    <a:lvl1pPr marL="216000" marR="0" indent="-216000" rtl="0" hangingPunct="0">
      <a:tabLst/>
      <a:defRPr lang="ru-RU" sz="2000" b="0" i="0" u="none" strike="noStrike" kern="1200" cap="none">
        <a:ln>
          <a:noFill/>
        </a:ln>
        <a:highlight>
          <a:scrgbClr r="0" g="0" b="0">
            <a:alpha val="0"/>
          </a:scrgbClr>
        </a:highlight>
        <a:latin typeface="Liberation Sans" pitchFamily="18"/>
        <a:ea typeface="Microsoft YaHei" pitchFamily="2"/>
        <a:cs typeface="Ari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Ребенок замкнут, обособлен, ему неприятен тактильный контакт. Во время диалога не смотрит на собеседника.</a:t>
            </a:r>
          </a:p>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Остро реагирует на шум и любые перемены (перестановку вещей, смену маршрута, освещения, рациона, режима дня).</a:t>
            </a:r>
          </a:p>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Предпочитает играть только в «свои» игры.</a:t>
            </a:r>
          </a:p>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Поздно начал говорить, не понимает и от этого игнорирует местоимения «я», «мой», «твой», о себе говорит в третьем лице.</a:t>
            </a:r>
          </a:p>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Случаются вспышки агрессии и </a:t>
            </a:r>
            <a:r>
              <a:rPr lang="ru-RU" sz="2000" b="0" i="0" u="none" strike="noStrike" kern="1200" cap="none" dirty="0" err="1" smtClean="0">
                <a:ln>
                  <a:noFill/>
                </a:ln>
                <a:effectLst/>
                <a:highlight>
                  <a:scrgbClr r="0" g="0" b="0">
                    <a:alpha val="0"/>
                  </a:scrgbClr>
                </a:highlight>
                <a:latin typeface="Liberation Sans" pitchFamily="18"/>
                <a:ea typeface="Microsoft YaHei" pitchFamily="2"/>
                <a:cs typeface="Arial" pitchFamily="2"/>
              </a:rPr>
              <a:t>аутоагресии</a:t>
            </a:r>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a:t>
            </a:r>
            <a:endParaRPr lang="ru-RU" sz="2000" b="0" i="0" u="none" strike="noStrike" kern="1200" cap="none" dirty="0">
              <a:ln>
                <a:noFill/>
              </a:ln>
              <a:effectLst/>
              <a:highlight>
                <a:scrgbClr r="0" g="0" b="0">
                  <a:alpha val="0"/>
                </a:scrgbClr>
              </a:highlight>
              <a:latin typeface="Liberation Sans" pitchFamily="18"/>
              <a:ea typeface="Microsoft YaHei" pitchFamily="2"/>
              <a:cs typeface="Arial" pitchFamily="2"/>
            </a:endParaRPr>
          </a:p>
        </p:txBody>
      </p:sp>
      <p:sp>
        <p:nvSpPr>
          <p:cNvPr id="4" name="Номер слайда 3"/>
          <p:cNvSpPr>
            <a:spLocks noGrp="1"/>
          </p:cNvSpPr>
          <p:nvPr>
            <p:ph type="sldNum" sz="quarter" idx="10"/>
          </p:nvPr>
        </p:nvSpPr>
        <p:spPr/>
        <p:txBody>
          <a:bodyPr/>
          <a:lstStyle/>
          <a:p>
            <a:pPr lvl="0"/>
            <a:fld id="{8E23018F-B424-48F9-9229-8023B2792180}" type="slidenum">
              <a:rPr lang="ru-RU" smtClean="0"/>
              <a:t>3</a:t>
            </a:fld>
            <a:endParaRPr lang="ru-RU"/>
          </a:p>
        </p:txBody>
      </p:sp>
    </p:spTree>
    <p:extLst>
      <p:ext uri="{BB962C8B-B14F-4D97-AF65-F5344CB8AC3E}">
        <p14:creationId xmlns:p14="http://schemas.microsoft.com/office/powerpoint/2010/main" val="29273514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lvl="0"/>
            <a:fld id="{8E23018F-B424-48F9-9229-8023B2792180}" type="slidenum">
              <a:rPr lang="ru-RU" smtClean="0"/>
              <a:t>12</a:t>
            </a:fld>
            <a:endParaRPr lang="ru-RU"/>
          </a:p>
        </p:txBody>
      </p:sp>
    </p:spTree>
    <p:extLst>
      <p:ext uri="{BB962C8B-B14F-4D97-AF65-F5344CB8AC3E}">
        <p14:creationId xmlns:p14="http://schemas.microsoft.com/office/powerpoint/2010/main" val="9462041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vert="horz"/>
          <a:lstStyle/>
          <a:p>
            <a:r>
              <a:rPr lang="ru-RU" dirty="0" smtClean="0">
                <a:latin typeface="Times New Roman" pitchFamily="18" charset="0"/>
                <a:cs typeface="Times New Roman" pitchFamily="18" charset="0"/>
              </a:rPr>
              <a:t>находится в ожидании неприятностей, беспокоится, напряжен, иногда не может сконцентрироваться на чем-либо, самокритичен, самооценка неустойчивая или низкая. Волнуется в ситуациях проверки знаний, при ответах у доски. Во время тревоги ощущает слабость в ногах, учащенное сердцебиение, сухость во рту.</a:t>
            </a:r>
            <a:r>
              <a:rPr lang="ru-RU" baseline="0" dirty="0" smtClean="0">
                <a:latin typeface="Times New Roman" pitchFamily="18" charset="0"/>
                <a:cs typeface="Times New Roman" pitchFamily="18" charset="0"/>
              </a:rPr>
              <a:t> Т</a:t>
            </a:r>
            <a:r>
              <a:rPr lang="ru-RU" dirty="0" smtClean="0">
                <a:latin typeface="Times New Roman" pitchFamily="18" charset="0"/>
                <a:cs typeface="Times New Roman" pitchFamily="18" charset="0"/>
              </a:rPr>
              <a:t>еребит волосы, кусает губы, грызет ногти. Свойственна раздражительность, нарушение сна.</a:t>
            </a:r>
          </a:p>
          <a:p>
            <a:endParaRPr lang="ru-R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vert="horz"/>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vert="horz"/>
          <a:lstStyle/>
          <a:p>
            <a:r>
              <a:rPr lang="ru-RU" dirty="0" smtClean="0"/>
              <a:t>использует любую возможность</a:t>
            </a:r>
            <a:r>
              <a:rPr lang="ru-RU" baseline="0" dirty="0" smtClean="0"/>
              <a:t> </a:t>
            </a:r>
            <a:r>
              <a:rPr lang="ru-RU" dirty="0" smtClean="0"/>
              <a:t>разозлить родителей, учителя, сверстников.</a:t>
            </a:r>
            <a:r>
              <a:rPr lang="ru-RU" baseline="0" dirty="0" smtClean="0"/>
              <a:t> </a:t>
            </a:r>
            <a:r>
              <a:rPr lang="ru-RU" dirty="0" smtClean="0"/>
              <a:t>«Не успокаивается» до тех пор, пока взрослые Не взорвутся, а дети не вступят в драку. Насторожен, подозрителен, часто перекладывает вину на других. Ощущает себя отверженным, ненужным.</a:t>
            </a:r>
          </a:p>
          <a:p>
            <a:r>
              <a:rPr lang="ru-RU" dirty="0" smtClean="0"/>
              <a:t>Привлекает внимание взрослых и сверстников</a:t>
            </a:r>
            <a:r>
              <a:rPr lang="ru-RU" baseline="0" dirty="0" smtClean="0"/>
              <a:t> </a:t>
            </a:r>
            <a:r>
              <a:rPr lang="ru-RU" dirty="0" smtClean="0"/>
              <a:t>своим плохим поведением. Часто теряет контроль над собой, спорит, ругается,</a:t>
            </a:r>
          </a:p>
          <a:p>
            <a:r>
              <a:rPr lang="ru-RU" dirty="0" smtClean="0"/>
              <a:t>отказывается выполнять правила. Специально раздражает людей. Часто завистлив, мстителен. Чувствителен, очень быстро реагирует на различные действия окружающих, которые нередко его раздражают.</a:t>
            </a:r>
          </a:p>
          <a:p>
            <a:endParaRPr lang="ru-R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Причины детской агрессивности:</a:t>
            </a:r>
          </a:p>
          <a:p>
            <a:r>
              <a:rPr lang="ru-RU" dirty="0" smtClean="0"/>
              <a:t>семейные</a:t>
            </a:r>
          </a:p>
          <a:p>
            <a:r>
              <a:rPr lang="ru-RU" dirty="0" smtClean="0"/>
              <a:t>личные (тип темперамента и особенности характера)</a:t>
            </a:r>
          </a:p>
          <a:p>
            <a:r>
              <a:rPr lang="ru-RU" dirty="0" smtClean="0"/>
              <a:t>социально-биологические</a:t>
            </a:r>
          </a:p>
          <a:p>
            <a:r>
              <a:rPr lang="ru-RU" dirty="0" smtClean="0"/>
              <a:t>психологические</a:t>
            </a:r>
          </a:p>
          <a:p>
            <a:r>
              <a:rPr lang="ru-RU" dirty="0" smtClean="0"/>
              <a:t>ситуативные (плохое самочувствие , влияние продуктов питания, влияние шума, вибрации, тесноты, температуры воздуха.</a:t>
            </a:r>
          </a:p>
          <a:p>
            <a:endParaRPr lang="ru-RU" dirty="0"/>
          </a:p>
        </p:txBody>
      </p:sp>
      <p:sp>
        <p:nvSpPr>
          <p:cNvPr id="4" name="Номер слайда 3"/>
          <p:cNvSpPr>
            <a:spLocks noGrp="1"/>
          </p:cNvSpPr>
          <p:nvPr>
            <p:ph type="sldNum" sz="quarter" idx="10"/>
          </p:nvPr>
        </p:nvSpPr>
        <p:spPr/>
        <p:txBody>
          <a:bodyPr/>
          <a:lstStyle/>
          <a:p>
            <a:pPr lvl="0"/>
            <a:fld id="{8E23018F-B424-48F9-9229-8023B2792180}" type="slidenum">
              <a:rPr lang="ru-RU" smtClean="0"/>
              <a:t>16</a:t>
            </a:fld>
            <a:endParaRPr lang="ru-RU"/>
          </a:p>
        </p:txBody>
      </p:sp>
    </p:spTree>
    <p:extLst>
      <p:ext uri="{BB962C8B-B14F-4D97-AF65-F5344CB8AC3E}">
        <p14:creationId xmlns:p14="http://schemas.microsoft.com/office/powerpoint/2010/main" val="73733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lvl="0"/>
            <a:fld id="{8E23018F-B424-48F9-9229-8023B2792180}" type="slidenum">
              <a:rPr lang="ru-RU" smtClean="0"/>
              <a:t>17</a:t>
            </a:fld>
            <a:endParaRPr lang="ru-RU"/>
          </a:p>
        </p:txBody>
      </p:sp>
    </p:spTree>
    <p:extLst>
      <p:ext uri="{BB962C8B-B14F-4D97-AF65-F5344CB8AC3E}">
        <p14:creationId xmlns:p14="http://schemas.microsoft.com/office/powerpoint/2010/main" val="2964114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u="sng" dirty="0" smtClean="0"/>
              <a:t>принцип единства медицинских и психолого-педагогических воздействий </a:t>
            </a:r>
            <a:r>
              <a:rPr lang="ru-RU" dirty="0" smtClean="0"/>
              <a:t>медицинские мероприятия создают благоприятные условия для психолого-педагогического воздействия и только в сочетании с ними могут обеспечить высокую эффективность коррекционно-воспитательной работы с каждым ребенком </a:t>
            </a:r>
          </a:p>
          <a:p>
            <a:r>
              <a:rPr lang="ru-RU" u="sng" dirty="0" smtClean="0"/>
              <a:t>принцип сотрудничества с семьей </a:t>
            </a:r>
            <a:r>
              <a:rPr lang="ru-RU" dirty="0" smtClean="0"/>
              <a:t>создание комфортной атмосферы в семье, наличие правильного отношения к ребенку, единство требований, предъявляемых ребенку будут способствовать более успешному его физическому и психическому развитию.</a:t>
            </a:r>
          </a:p>
          <a:p>
            <a:r>
              <a:rPr lang="ru-RU" u="sng" dirty="0" smtClean="0"/>
              <a:t>дети с аутизмом обучаются «визуально». </a:t>
            </a:r>
            <a:r>
              <a:rPr lang="ru-RU" dirty="0" smtClean="0"/>
              <a:t>Они</a:t>
            </a:r>
            <a:r>
              <a:rPr lang="ru-RU" baseline="0" dirty="0" smtClean="0"/>
              <a:t> </a:t>
            </a:r>
            <a:r>
              <a:rPr lang="ru-RU" dirty="0" smtClean="0"/>
              <a:t>нуждаются в том, чтобы у них была возможность видеть информацию для</a:t>
            </a:r>
            <a:r>
              <a:rPr lang="ru-RU" baseline="0" dirty="0" smtClean="0"/>
              <a:t> </a:t>
            </a:r>
            <a:r>
              <a:rPr lang="ru-RU" dirty="0" smtClean="0"/>
              <a:t>того, чтобы интерпретировать ее.</a:t>
            </a:r>
          </a:p>
          <a:p>
            <a:r>
              <a:rPr lang="ru-RU" dirty="0" smtClean="0"/>
              <a:t> </a:t>
            </a:r>
            <a:r>
              <a:rPr lang="ru-RU" u="sng" dirty="0" smtClean="0"/>
              <a:t>Дети с аутизмом обучаются «буквально». </a:t>
            </a:r>
            <a:r>
              <a:rPr lang="ru-RU" dirty="0" smtClean="0"/>
              <a:t>Им необходимо, чтобы</a:t>
            </a:r>
            <a:r>
              <a:rPr lang="ru-RU" baseline="0" dirty="0" smtClean="0"/>
              <a:t> </a:t>
            </a:r>
            <a:r>
              <a:rPr lang="ru-RU" dirty="0" smtClean="0"/>
              <a:t>ожидания, пожелания, инструкции и обратная связь предоставлялись явным</a:t>
            </a:r>
            <a:r>
              <a:rPr lang="ru-RU" baseline="0" dirty="0" smtClean="0"/>
              <a:t> </a:t>
            </a:r>
            <a:r>
              <a:rPr lang="ru-RU" dirty="0" smtClean="0"/>
              <a:t>и однозначным образом.</a:t>
            </a:r>
            <a:r>
              <a:rPr lang="ru-RU" baseline="0" dirty="0" smtClean="0"/>
              <a:t> </a:t>
            </a:r>
          </a:p>
          <a:p>
            <a:r>
              <a:rPr lang="ru-RU" u="sng" dirty="0" smtClean="0"/>
              <a:t>Дети с аутизмом нуждаются в постоянстве и предсказуемости. </a:t>
            </a:r>
            <a:r>
              <a:rPr lang="ru-RU" dirty="0" smtClean="0"/>
              <a:t>Они</a:t>
            </a:r>
            <a:r>
              <a:rPr lang="ru-RU" baseline="0" dirty="0" smtClean="0"/>
              <a:t> </a:t>
            </a:r>
            <a:r>
              <a:rPr lang="ru-RU" dirty="0" smtClean="0"/>
              <a:t>испытывают потребность в хорошо-структурированных, предсказуемых уроках и расписании</a:t>
            </a:r>
            <a:endParaRPr lang="ru-RU" dirty="0"/>
          </a:p>
        </p:txBody>
      </p:sp>
      <p:sp>
        <p:nvSpPr>
          <p:cNvPr id="4" name="Номер слайда 3"/>
          <p:cNvSpPr>
            <a:spLocks noGrp="1"/>
          </p:cNvSpPr>
          <p:nvPr>
            <p:ph type="sldNum" sz="quarter" idx="10"/>
          </p:nvPr>
        </p:nvSpPr>
        <p:spPr/>
        <p:txBody>
          <a:bodyPr/>
          <a:lstStyle/>
          <a:p>
            <a:pPr lvl="0"/>
            <a:fld id="{8E23018F-B424-48F9-9229-8023B2792180}" type="slidenum">
              <a:rPr lang="ru-RU" smtClean="0"/>
              <a:t>4</a:t>
            </a:fld>
            <a:endParaRPr lang="ru-RU"/>
          </a:p>
        </p:txBody>
      </p:sp>
    </p:spTree>
    <p:extLst>
      <p:ext uri="{BB962C8B-B14F-4D97-AF65-F5344CB8AC3E}">
        <p14:creationId xmlns:p14="http://schemas.microsoft.com/office/powerpoint/2010/main" val="3863580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vert="horz"/>
          <a:lstStyle/>
          <a:p>
            <a:r>
              <a:rPr lang="ru-RU" sz="2400" dirty="0" smtClean="0">
                <a:latin typeface="+mn-lt"/>
                <a:cs typeface="Times New Roman" pitchFamily="18" charset="0"/>
              </a:rPr>
              <a:t>суетлив, вертится на месте, чрезмерно говорлив, неуклюж, роняет, ломает, теряет вещи, трудно концентрирует своё внимание, легко отвлекается, задает множество вопросов, может не дослушивать на них ответы, часто является источником конфликтов, драк и просто недоразумений, испытывает трудности в организации, с трудом подчиняется правилам, нарушен самоконтроль, не достаточно развита внутренняя речь, совершает много ошибок по невнимательности.</a:t>
            </a:r>
          </a:p>
          <a:p>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vert="horz"/>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Элективный </a:t>
            </a:r>
            <a:r>
              <a:rPr lang="ru-RU" dirty="0" err="1" smtClean="0"/>
              <a:t>мутизм</a:t>
            </a:r>
            <a:r>
              <a:rPr lang="ru-RU" dirty="0" smtClean="0"/>
              <a:t> (избирательная речь) — нарушение, свойственное детям дошкольного и младшего школьного возраста. Проявляется отказом говорить, часто в психотравмирующих для ребёнка ситуациях, речевой </a:t>
            </a:r>
            <a:r>
              <a:rPr lang="ru-RU" dirty="0" err="1" smtClean="0"/>
              <a:t>мутизм</a:t>
            </a:r>
            <a:r>
              <a:rPr lang="ru-RU" dirty="0" smtClean="0"/>
              <a:t> бывает связан и с повышенной тревожностью ребёнка. Распространенность составляет 1%. </a:t>
            </a:r>
          </a:p>
          <a:p>
            <a:r>
              <a:rPr lang="ru-RU" dirty="0" smtClean="0"/>
              <a:t>Дети описывают ощущение невозможности говорить, как ком в горле, «не могу начать говорить».  Хорошо подготовившись к ответу дома, такие дети могут так и не заговорить на уроке. Развитию избирательной речи способствует тревожность, застенчивость, ранимость, робость, впечатлительность, молчаливость, подавленная агрессия, неуверенность в своих способностях. Может развиваться при неврологических нарушениях. Как результат дисгармоничных отношений с родителями, при </a:t>
            </a:r>
            <a:r>
              <a:rPr lang="ru-RU" dirty="0" err="1" smtClean="0"/>
              <a:t>гиперопеке</a:t>
            </a:r>
            <a:r>
              <a:rPr lang="ru-RU" dirty="0" smtClean="0"/>
              <a:t>, тотальном контроле жизни ребенка. Расстройство дебютирует или усиливается после стрессовых ситуаций.</a:t>
            </a:r>
          </a:p>
          <a:p>
            <a:endParaRPr lang="ru-RU" dirty="0"/>
          </a:p>
        </p:txBody>
      </p:sp>
      <p:sp>
        <p:nvSpPr>
          <p:cNvPr id="4" name="Номер слайда 3"/>
          <p:cNvSpPr>
            <a:spLocks noGrp="1"/>
          </p:cNvSpPr>
          <p:nvPr>
            <p:ph type="sldNum" sz="quarter" idx="10"/>
          </p:nvPr>
        </p:nvSpPr>
        <p:spPr/>
        <p:txBody>
          <a:bodyPr/>
          <a:lstStyle/>
          <a:p>
            <a:pPr lvl="0"/>
            <a:fld id="{8E23018F-B424-48F9-9229-8023B2792180}" type="slidenum">
              <a:rPr lang="ru-RU" smtClean="0"/>
              <a:t>7</a:t>
            </a:fld>
            <a:endParaRPr lang="ru-RU"/>
          </a:p>
        </p:txBody>
      </p:sp>
    </p:spTree>
    <p:extLst>
      <p:ext uri="{BB962C8B-B14F-4D97-AF65-F5344CB8AC3E}">
        <p14:creationId xmlns:p14="http://schemas.microsoft.com/office/powerpoint/2010/main" val="574279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lvl="0"/>
            <a:fld id="{8E23018F-B424-48F9-9229-8023B2792180}" type="slidenum">
              <a:rPr lang="ru-RU" smtClean="0"/>
              <a:t>8</a:t>
            </a:fld>
            <a:endParaRPr lang="ru-RU"/>
          </a:p>
        </p:txBody>
      </p:sp>
    </p:spTree>
    <p:extLst>
      <p:ext uri="{BB962C8B-B14F-4D97-AF65-F5344CB8AC3E}">
        <p14:creationId xmlns:p14="http://schemas.microsoft.com/office/powerpoint/2010/main" val="2806871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Ребенок рассеян, эмоционален, легко отвлекается на других ребят, не может понять задания с первого раза. Сложно все запоминает и быстро забывает, особенно страдает кратковременная память. Не понимает скрытого смысла выражений и текстов,  что обусловлено </a:t>
            </a:r>
            <a:r>
              <a:rPr lang="ru-RU" dirty="0" err="1" smtClean="0"/>
              <a:t>несформированностью</a:t>
            </a:r>
            <a:r>
              <a:rPr lang="ru-RU" dirty="0" smtClean="0"/>
              <a:t> словесно-логическое мышления. У таких ребят бедная фантазия  Ребенок может неправильно держать ручку, кисть, ножницы.  Плохо развита мелкая моторика. </a:t>
            </a:r>
            <a:endParaRPr lang="ru-RU" dirty="0"/>
          </a:p>
        </p:txBody>
      </p:sp>
      <p:sp>
        <p:nvSpPr>
          <p:cNvPr id="4" name="Номер слайда 3"/>
          <p:cNvSpPr>
            <a:spLocks noGrp="1"/>
          </p:cNvSpPr>
          <p:nvPr>
            <p:ph type="sldNum" sz="quarter" idx="10"/>
          </p:nvPr>
        </p:nvSpPr>
        <p:spPr/>
        <p:txBody>
          <a:bodyPr/>
          <a:lstStyle/>
          <a:p>
            <a:pPr lvl="0"/>
            <a:fld id="{8E23018F-B424-48F9-9229-8023B2792180}" type="slidenum">
              <a:rPr lang="ru-RU" smtClean="0"/>
              <a:t>9</a:t>
            </a:fld>
            <a:endParaRPr lang="ru-RU"/>
          </a:p>
        </p:txBody>
      </p:sp>
    </p:spTree>
    <p:extLst>
      <p:ext uri="{BB962C8B-B14F-4D97-AF65-F5344CB8AC3E}">
        <p14:creationId xmlns:p14="http://schemas.microsoft.com/office/powerpoint/2010/main" val="1306453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Школьники с ЗПР при условии систематической коррекционной поддержки, интеллектуальной стимуляции, общеукрепляющего оздоровления имеют благоприятный прогноз развития.</a:t>
            </a:r>
            <a:endParaRPr lang="ru-RU" dirty="0"/>
          </a:p>
        </p:txBody>
      </p:sp>
      <p:sp>
        <p:nvSpPr>
          <p:cNvPr id="4" name="Номер слайда 3"/>
          <p:cNvSpPr>
            <a:spLocks noGrp="1"/>
          </p:cNvSpPr>
          <p:nvPr>
            <p:ph type="sldNum" sz="quarter" idx="10"/>
          </p:nvPr>
        </p:nvSpPr>
        <p:spPr/>
        <p:txBody>
          <a:bodyPr/>
          <a:lstStyle/>
          <a:p>
            <a:pPr lvl="0"/>
            <a:fld id="{8E23018F-B424-48F9-9229-8023B2792180}" type="slidenum">
              <a:rPr lang="ru-RU" smtClean="0"/>
              <a:t>10</a:t>
            </a:fld>
            <a:endParaRPr lang="ru-RU"/>
          </a:p>
        </p:txBody>
      </p:sp>
    </p:spTree>
    <p:extLst>
      <p:ext uri="{BB962C8B-B14F-4D97-AF65-F5344CB8AC3E}">
        <p14:creationId xmlns:p14="http://schemas.microsoft.com/office/powerpoint/2010/main" val="614764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Проявляет любопытство ко многим вещам, часто задает вопросы.</a:t>
            </a:r>
            <a:r>
              <a:rPr lang="ru-RU" sz="2000" b="1" i="0" u="none" strike="noStrike" kern="1200" cap="none" dirty="0" smtClean="0">
                <a:ln>
                  <a:noFill/>
                </a:ln>
                <a:effectLst/>
                <a:highlight>
                  <a:scrgbClr r="0" g="0" b="0">
                    <a:alpha val="0"/>
                  </a:scrgbClr>
                </a:highlight>
                <a:latin typeface="Liberation Sans" pitchFamily="18"/>
                <a:ea typeface="Microsoft YaHei" pitchFamily="2"/>
                <a:cs typeface="Arial" pitchFamily="2"/>
              </a:rPr>
              <a:t> </a:t>
            </a:r>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Предлагает много идей, решений задач, ответов на вопросы.</a:t>
            </a:r>
          </a:p>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Высказывает свое мнение, настойчиво, энергично отстаивает </a:t>
            </a:r>
            <a:r>
              <a:rPr lang="ru-RU" sz="2000" b="0" i="0" u="none" strike="noStrike" kern="1200" cap="none" dirty="0" err="1" smtClean="0">
                <a:ln>
                  <a:noFill/>
                </a:ln>
                <a:effectLst/>
                <a:highlight>
                  <a:scrgbClr r="0" g="0" b="0">
                    <a:alpha val="0"/>
                  </a:scrgbClr>
                </a:highlight>
                <a:latin typeface="Liberation Sans" pitchFamily="18"/>
                <a:ea typeface="Microsoft YaHei" pitchFamily="2"/>
                <a:cs typeface="Arial" pitchFamily="2"/>
              </a:rPr>
              <a:t>его.Имеет</a:t>
            </a:r>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 сильно развитое чувство справедливости. </a:t>
            </a:r>
          </a:p>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Обладает богатой фантазией, воображением. Обладает хорошо развитым чувством юмора.</a:t>
            </a:r>
          </a:p>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Чувствителен к красоте, внимателен к эстетике </a:t>
            </a:r>
            <a:r>
              <a:rPr lang="ru-RU" sz="2000" b="0" i="0" u="none" strike="noStrike" kern="1200" cap="none" dirty="0" err="1" smtClean="0">
                <a:ln>
                  <a:noFill/>
                </a:ln>
                <a:effectLst/>
                <a:highlight>
                  <a:scrgbClr r="0" g="0" b="0">
                    <a:alpha val="0"/>
                  </a:scrgbClr>
                </a:highlight>
                <a:latin typeface="Liberation Sans" pitchFamily="18"/>
                <a:ea typeface="Microsoft YaHei" pitchFamily="2"/>
                <a:cs typeface="Arial" pitchFamily="2"/>
              </a:rPr>
              <a:t>вещей.Не</a:t>
            </a:r>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 принимает авторитарных указаний без критического изучения.</a:t>
            </a:r>
          </a:p>
          <a:p>
            <a:r>
              <a:rPr lang="ru-RU" sz="2000" b="0" i="0" u="none" strike="noStrike" kern="1200" cap="none" dirty="0" smtClean="0">
                <a:ln>
                  <a:noFill/>
                </a:ln>
                <a:effectLst/>
                <a:highlight>
                  <a:scrgbClr r="0" g="0" b="0">
                    <a:alpha val="0"/>
                  </a:scrgbClr>
                </a:highlight>
                <a:latin typeface="Liberation Sans" pitchFamily="18"/>
                <a:ea typeface="Microsoft YaHei" pitchFamily="2"/>
                <a:cs typeface="Arial" pitchFamily="2"/>
              </a:rPr>
              <a:t>Стремится к самовыражению, творческому использованию предметов.</a:t>
            </a:r>
          </a:p>
          <a:p>
            <a:endParaRPr lang="ru-RU" dirty="0"/>
          </a:p>
        </p:txBody>
      </p:sp>
      <p:sp>
        <p:nvSpPr>
          <p:cNvPr id="4" name="Номер слайда 3"/>
          <p:cNvSpPr>
            <a:spLocks noGrp="1"/>
          </p:cNvSpPr>
          <p:nvPr>
            <p:ph type="sldNum" sz="quarter" idx="10"/>
          </p:nvPr>
        </p:nvSpPr>
        <p:spPr/>
        <p:txBody>
          <a:bodyPr/>
          <a:lstStyle/>
          <a:p>
            <a:pPr lvl="0"/>
            <a:fld id="{8E23018F-B424-48F9-9229-8023B2792180}" type="slidenum">
              <a:rPr lang="ru-RU" smtClean="0"/>
              <a:t>11</a:t>
            </a:fld>
            <a:endParaRPr lang="ru-RU"/>
          </a:p>
        </p:txBody>
      </p:sp>
    </p:spTree>
    <p:extLst>
      <p:ext uri="{BB962C8B-B14F-4D97-AF65-F5344CB8AC3E}">
        <p14:creationId xmlns:p14="http://schemas.microsoft.com/office/powerpoint/2010/main" val="516045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575153"/>
            <a:ext cx="8316516" cy="2144833"/>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756047" y="3780366"/>
            <a:ext cx="7123642" cy="882086"/>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lvl="0"/>
            <a:endParaRPr lang="ru-RU"/>
          </a:p>
        </p:txBody>
      </p:sp>
      <p:sp>
        <p:nvSpPr>
          <p:cNvPr id="5" name="Footer Placeholder 4"/>
          <p:cNvSpPr>
            <a:spLocks noGrp="1"/>
          </p:cNvSpPr>
          <p:nvPr>
            <p:ph type="ftr" sz="quarter" idx="11"/>
          </p:nvPr>
        </p:nvSpPr>
        <p:spPr/>
        <p:txBody>
          <a:bodyPr/>
          <a:lstStyle/>
          <a:p>
            <a:pPr lvl="0"/>
            <a:endParaRPr lang="ru-RU"/>
          </a:p>
        </p:txBody>
      </p:sp>
      <p:sp>
        <p:nvSpPr>
          <p:cNvPr id="6" name="Slide Number Placeholder 5"/>
          <p:cNvSpPr>
            <a:spLocks noGrp="1"/>
          </p:cNvSpPr>
          <p:nvPr>
            <p:ph type="sldNum" sz="quarter" idx="12"/>
          </p:nvPr>
        </p:nvSpPr>
        <p:spPr/>
        <p:txBody>
          <a:bodyPr/>
          <a:lstStyle/>
          <a:p>
            <a:pPr lvl="0"/>
            <a:fld id="{603B1501-928F-49F0-AD72-031094BC2A9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lvl="0"/>
            <a:endParaRPr lang="ru-RU"/>
          </a:p>
        </p:txBody>
      </p:sp>
      <p:sp>
        <p:nvSpPr>
          <p:cNvPr id="5" name="Footer Placeholder 4"/>
          <p:cNvSpPr>
            <a:spLocks noGrp="1"/>
          </p:cNvSpPr>
          <p:nvPr>
            <p:ph type="ftr" sz="quarter" idx="11"/>
          </p:nvPr>
        </p:nvSpPr>
        <p:spPr/>
        <p:txBody>
          <a:bodyPr/>
          <a:lstStyle/>
          <a:p>
            <a:pPr lvl="0"/>
            <a:endParaRPr lang="ru-RU"/>
          </a:p>
        </p:txBody>
      </p:sp>
      <p:sp>
        <p:nvSpPr>
          <p:cNvPr id="6" name="Slide Number Placeholder 5"/>
          <p:cNvSpPr>
            <a:spLocks noGrp="1"/>
          </p:cNvSpPr>
          <p:nvPr>
            <p:ph type="sldNum" sz="quarter" idx="12"/>
          </p:nvPr>
        </p:nvSpPr>
        <p:spPr/>
        <p:txBody>
          <a:bodyPr/>
          <a:lstStyle/>
          <a:p>
            <a:pPr lvl="0"/>
            <a:fld id="{5CC39E8C-98DD-4F9E-96F7-E87A3858F10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453" y="227085"/>
            <a:ext cx="1932120" cy="4838344"/>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04031" y="227085"/>
            <a:ext cx="6636411" cy="4838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lvl="0"/>
            <a:endParaRPr lang="ru-RU"/>
          </a:p>
        </p:txBody>
      </p:sp>
      <p:sp>
        <p:nvSpPr>
          <p:cNvPr id="5" name="Footer Placeholder 4"/>
          <p:cNvSpPr>
            <a:spLocks noGrp="1"/>
          </p:cNvSpPr>
          <p:nvPr>
            <p:ph type="ftr" sz="quarter" idx="11"/>
          </p:nvPr>
        </p:nvSpPr>
        <p:spPr/>
        <p:txBody>
          <a:bodyPr/>
          <a:lstStyle/>
          <a:p>
            <a:pPr lvl="0"/>
            <a:endParaRPr lang="ru-RU"/>
          </a:p>
        </p:txBody>
      </p:sp>
      <p:sp>
        <p:nvSpPr>
          <p:cNvPr id="6" name="Slide Number Placeholder 5"/>
          <p:cNvSpPr>
            <a:spLocks noGrp="1"/>
          </p:cNvSpPr>
          <p:nvPr>
            <p:ph type="sldNum" sz="quarter" idx="12"/>
          </p:nvPr>
        </p:nvSpPr>
        <p:spPr/>
        <p:txBody>
          <a:bodyPr/>
          <a:lstStyle/>
          <a:p>
            <a:pPr lvl="0"/>
            <a:fld id="{9213C223-9655-4C3D-8253-7E806224290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lvl="0"/>
            <a:endParaRPr lang="ru-RU"/>
          </a:p>
        </p:txBody>
      </p:sp>
      <p:sp>
        <p:nvSpPr>
          <p:cNvPr id="5" name="Footer Placeholder 4"/>
          <p:cNvSpPr>
            <a:spLocks noGrp="1"/>
          </p:cNvSpPr>
          <p:nvPr>
            <p:ph type="ftr" sz="quarter" idx="11"/>
          </p:nvPr>
        </p:nvSpPr>
        <p:spPr/>
        <p:txBody>
          <a:bodyPr/>
          <a:lstStyle/>
          <a:p>
            <a:pPr lvl="0"/>
            <a:endParaRPr lang="ru-RU"/>
          </a:p>
        </p:txBody>
      </p:sp>
      <p:sp>
        <p:nvSpPr>
          <p:cNvPr id="6" name="Slide Number Placeholder 5"/>
          <p:cNvSpPr>
            <a:spLocks noGrp="1"/>
          </p:cNvSpPr>
          <p:nvPr>
            <p:ph type="sldNum" sz="quarter" idx="12"/>
          </p:nvPr>
        </p:nvSpPr>
        <p:spPr/>
        <p:txBody>
          <a:bodyPr/>
          <a:lstStyle/>
          <a:p>
            <a:pPr lvl="0"/>
            <a:fld id="{4C379E45-6293-476E-91B3-F93A1E98182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96300" y="4536440"/>
            <a:ext cx="8444273" cy="966094"/>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96300" y="3185747"/>
            <a:ext cx="6764169" cy="135069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lvl="0"/>
            <a:endParaRPr lang="ru-RU"/>
          </a:p>
        </p:txBody>
      </p:sp>
      <p:sp>
        <p:nvSpPr>
          <p:cNvPr id="5" name="Footer Placeholder 4"/>
          <p:cNvSpPr>
            <a:spLocks noGrp="1"/>
          </p:cNvSpPr>
          <p:nvPr>
            <p:ph type="ftr" sz="quarter" idx="11"/>
          </p:nvPr>
        </p:nvSpPr>
        <p:spPr/>
        <p:txBody>
          <a:bodyPr/>
          <a:lstStyle/>
          <a:p>
            <a:pPr lvl="0"/>
            <a:endParaRPr lang="ru-RU"/>
          </a:p>
        </p:txBody>
      </p:sp>
      <p:sp>
        <p:nvSpPr>
          <p:cNvPr id="6" name="Slide Number Placeholder 5"/>
          <p:cNvSpPr>
            <a:spLocks noGrp="1"/>
          </p:cNvSpPr>
          <p:nvPr>
            <p:ph type="sldNum" sz="quarter" idx="12"/>
          </p:nvPr>
        </p:nvSpPr>
        <p:spPr/>
        <p:txBody>
          <a:bodyPr/>
          <a:lstStyle/>
          <a:p>
            <a:pPr lvl="0"/>
            <a:fld id="{5962D0A1-4358-41E1-9EDD-F242FB6CB3C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504031" y="1270203"/>
            <a:ext cx="4032250" cy="3795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872302" y="1270203"/>
            <a:ext cx="4032250" cy="3795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lvl="0"/>
            <a:endParaRPr lang="ru-RU"/>
          </a:p>
        </p:txBody>
      </p:sp>
      <p:sp>
        <p:nvSpPr>
          <p:cNvPr id="6" name="Footer Placeholder 5"/>
          <p:cNvSpPr>
            <a:spLocks noGrp="1"/>
          </p:cNvSpPr>
          <p:nvPr>
            <p:ph type="ftr" sz="quarter" idx="11"/>
          </p:nvPr>
        </p:nvSpPr>
        <p:spPr/>
        <p:txBody>
          <a:bodyPr/>
          <a:lstStyle/>
          <a:p>
            <a:pPr lvl="0"/>
            <a:endParaRPr lang="ru-RU"/>
          </a:p>
        </p:txBody>
      </p:sp>
      <p:sp>
        <p:nvSpPr>
          <p:cNvPr id="7" name="Slide Number Placeholder 6"/>
          <p:cNvSpPr>
            <a:spLocks noGrp="1"/>
          </p:cNvSpPr>
          <p:nvPr>
            <p:ph type="sldNum" sz="quarter" idx="12"/>
          </p:nvPr>
        </p:nvSpPr>
        <p:spPr/>
        <p:txBody>
          <a:bodyPr/>
          <a:lstStyle/>
          <a:p>
            <a:pPr lvl="0"/>
            <a:fld id="{2DD1E291-DC9E-4349-B8CA-92C9A96339A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504031" y="1269311"/>
            <a:ext cx="4032250" cy="528988"/>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04031" y="1798299"/>
            <a:ext cx="4032250" cy="326713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72302" y="1269311"/>
            <a:ext cx="4032250" cy="528988"/>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872302" y="1798299"/>
            <a:ext cx="4032250" cy="326713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pPr lvl="0"/>
            <a:endParaRPr lang="ru-RU"/>
          </a:p>
        </p:txBody>
      </p:sp>
      <p:sp>
        <p:nvSpPr>
          <p:cNvPr id="8" name="Footer Placeholder 7"/>
          <p:cNvSpPr>
            <a:spLocks noGrp="1"/>
          </p:cNvSpPr>
          <p:nvPr>
            <p:ph type="ftr" sz="quarter" idx="11"/>
          </p:nvPr>
        </p:nvSpPr>
        <p:spPr/>
        <p:txBody>
          <a:bodyPr/>
          <a:lstStyle/>
          <a:p>
            <a:pPr lvl="0"/>
            <a:endParaRPr lang="ru-RU"/>
          </a:p>
        </p:txBody>
      </p:sp>
      <p:sp>
        <p:nvSpPr>
          <p:cNvPr id="9" name="Slide Number Placeholder 8"/>
          <p:cNvSpPr>
            <a:spLocks noGrp="1"/>
          </p:cNvSpPr>
          <p:nvPr>
            <p:ph type="sldNum" sz="quarter" idx="12"/>
          </p:nvPr>
        </p:nvSpPr>
        <p:spPr/>
        <p:txBody>
          <a:bodyPr/>
          <a:lstStyle/>
          <a:p>
            <a:pPr lvl="0"/>
            <a:fld id="{33EC48A8-5C50-497C-A651-2CB1A12AA80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pPr lvl="0"/>
            <a:endParaRPr lang="ru-RU"/>
          </a:p>
        </p:txBody>
      </p:sp>
      <p:sp>
        <p:nvSpPr>
          <p:cNvPr id="4" name="Footer Placeholder 3"/>
          <p:cNvSpPr>
            <a:spLocks noGrp="1"/>
          </p:cNvSpPr>
          <p:nvPr>
            <p:ph type="ftr" sz="quarter" idx="11"/>
          </p:nvPr>
        </p:nvSpPr>
        <p:spPr/>
        <p:txBody>
          <a:bodyPr/>
          <a:lstStyle/>
          <a:p>
            <a:pPr lvl="0"/>
            <a:endParaRPr lang="ru-RU"/>
          </a:p>
        </p:txBody>
      </p:sp>
      <p:sp>
        <p:nvSpPr>
          <p:cNvPr id="5" name="Slide Number Placeholder 4"/>
          <p:cNvSpPr>
            <a:spLocks noGrp="1"/>
          </p:cNvSpPr>
          <p:nvPr>
            <p:ph type="sldNum" sz="quarter" idx="12"/>
          </p:nvPr>
        </p:nvSpPr>
        <p:spPr/>
        <p:txBody>
          <a:bodyPr/>
          <a:lstStyle/>
          <a:p>
            <a:pPr lvl="0"/>
            <a:fld id="{BFAAEEE9-0D3B-4920-B837-2F5AB379B99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ru-RU"/>
          </a:p>
        </p:txBody>
      </p:sp>
      <p:sp>
        <p:nvSpPr>
          <p:cNvPr id="3" name="Footer Placeholder 2"/>
          <p:cNvSpPr>
            <a:spLocks noGrp="1"/>
          </p:cNvSpPr>
          <p:nvPr>
            <p:ph type="ftr" sz="quarter" idx="11"/>
          </p:nvPr>
        </p:nvSpPr>
        <p:spPr/>
        <p:txBody>
          <a:bodyPr/>
          <a:lstStyle/>
          <a:p>
            <a:pPr lvl="0"/>
            <a:endParaRPr lang="ru-RU"/>
          </a:p>
        </p:txBody>
      </p:sp>
      <p:sp>
        <p:nvSpPr>
          <p:cNvPr id="4" name="Slide Number Placeholder 3"/>
          <p:cNvSpPr>
            <a:spLocks noGrp="1"/>
          </p:cNvSpPr>
          <p:nvPr>
            <p:ph type="sldNum" sz="quarter" idx="12"/>
          </p:nvPr>
        </p:nvSpPr>
        <p:spPr/>
        <p:txBody>
          <a:bodyPr/>
          <a:lstStyle/>
          <a:p>
            <a:pPr lvl="0"/>
            <a:fld id="{CD9231D0-AD6E-4720-B12E-A2B69F51C838}" type="slidenum">
              <a:rPr lang="ru-RU" smtClean="0"/>
              <a:t>‹#›</a:t>
            </a:fld>
            <a:endParaRPr lang="ru-RU"/>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36022" y="4544001"/>
            <a:ext cx="8568531" cy="491448"/>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336020" y="5040489"/>
            <a:ext cx="8568532" cy="504049"/>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lvl="0"/>
            <a:endParaRPr lang="ru-RU"/>
          </a:p>
        </p:txBody>
      </p:sp>
      <p:sp>
        <p:nvSpPr>
          <p:cNvPr id="6" name="Footer Placeholder 5"/>
          <p:cNvSpPr>
            <a:spLocks noGrp="1"/>
          </p:cNvSpPr>
          <p:nvPr>
            <p:ph type="ftr" sz="quarter" idx="11"/>
          </p:nvPr>
        </p:nvSpPr>
        <p:spPr/>
        <p:txBody>
          <a:bodyPr/>
          <a:lstStyle/>
          <a:p>
            <a:pPr lvl="0"/>
            <a:endParaRPr lang="ru-RU"/>
          </a:p>
        </p:txBody>
      </p:sp>
      <p:sp>
        <p:nvSpPr>
          <p:cNvPr id="7" name="Slide Number Placeholder 6"/>
          <p:cNvSpPr>
            <a:spLocks noGrp="1"/>
          </p:cNvSpPr>
          <p:nvPr>
            <p:ph type="sldNum" sz="quarter" idx="12"/>
          </p:nvPr>
        </p:nvSpPr>
        <p:spPr/>
        <p:txBody>
          <a:bodyPr/>
          <a:lstStyle/>
          <a:p>
            <a:pPr lvl="0"/>
            <a:fld id="{E5159220-8967-46EE-8FEC-899AC9D70EA7}" type="slidenum">
              <a:rPr lang="ru-RU" smtClean="0"/>
              <a:t>‹#›</a:t>
            </a:fld>
            <a:endParaRPr lang="ru-RU"/>
          </a:p>
        </p:txBody>
      </p:sp>
      <p:sp>
        <p:nvSpPr>
          <p:cNvPr id="9" name="Content Placeholder 8"/>
          <p:cNvSpPr>
            <a:spLocks noGrp="1"/>
          </p:cNvSpPr>
          <p:nvPr>
            <p:ph sz="quarter" idx="13"/>
          </p:nvPr>
        </p:nvSpPr>
        <p:spPr>
          <a:xfrm>
            <a:off x="336021" y="315031"/>
            <a:ext cx="8568531" cy="408699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32661" y="4543781"/>
            <a:ext cx="8568531" cy="491668"/>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9324578" cy="45364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332661" y="5040489"/>
            <a:ext cx="8568531" cy="506569"/>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pPr lvl="0"/>
            <a:endParaRPr lang="ru-RU"/>
          </a:p>
        </p:txBody>
      </p:sp>
      <p:sp>
        <p:nvSpPr>
          <p:cNvPr id="9" name="Slide Number Placeholder 8"/>
          <p:cNvSpPr>
            <a:spLocks noGrp="1"/>
          </p:cNvSpPr>
          <p:nvPr>
            <p:ph type="sldNum" sz="quarter" idx="11"/>
          </p:nvPr>
        </p:nvSpPr>
        <p:spPr/>
        <p:txBody>
          <a:bodyPr/>
          <a:lstStyle/>
          <a:p>
            <a:pPr lvl="0"/>
            <a:fld id="{9616F329-DFD1-4BA5-B372-B9C5F9789DA4}" type="slidenum">
              <a:rPr lang="ru-RU" smtClean="0"/>
              <a:t>‹#›</a:t>
            </a:fld>
            <a:endParaRPr lang="ru-RU"/>
          </a:p>
        </p:txBody>
      </p:sp>
      <p:sp>
        <p:nvSpPr>
          <p:cNvPr id="10" name="Footer Placeholder 9"/>
          <p:cNvSpPr>
            <a:spLocks noGrp="1"/>
          </p:cNvSpPr>
          <p:nvPr>
            <p:ph type="ftr" sz="quarter" idx="12"/>
          </p:nvPr>
        </p:nvSpPr>
        <p:spPr/>
        <p:txBody>
          <a:bodyPr/>
          <a:lstStyle/>
          <a:p>
            <a:pPr lvl="0"/>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4031" y="227085"/>
            <a:ext cx="8400521" cy="945092"/>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504031" y="1323128"/>
            <a:ext cx="8400521" cy="396938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9324578" y="0"/>
            <a:ext cx="756047" cy="56705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324578" y="4536440"/>
            <a:ext cx="756047" cy="5670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9405704" y="4670853"/>
            <a:ext cx="604838" cy="327632"/>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lvl="0"/>
            <a:fld id="{8119132F-8EAD-42E7-A50C-3221AA92B165}" type="slidenum">
              <a:rPr lang="ru-RU" smtClean="0"/>
              <a:t>‹#›</a:t>
            </a:fld>
            <a:endParaRPr lang="ru-RU"/>
          </a:p>
        </p:txBody>
      </p:sp>
      <p:sp>
        <p:nvSpPr>
          <p:cNvPr id="5" name="Footer Placeholder 4"/>
          <p:cNvSpPr>
            <a:spLocks noGrp="1"/>
          </p:cNvSpPr>
          <p:nvPr>
            <p:ph type="ftr" sz="quarter" idx="3"/>
          </p:nvPr>
        </p:nvSpPr>
        <p:spPr>
          <a:xfrm rot="16200000">
            <a:off x="8690228" y="3297327"/>
            <a:ext cx="1957391" cy="403225"/>
          </a:xfrm>
          <a:prstGeom prst="rect">
            <a:avLst/>
          </a:prstGeom>
        </p:spPr>
        <p:txBody>
          <a:bodyPr vert="horz" lIns="91440" tIns="45720" rIns="91440" bIns="45720" rtlCol="0" anchor="ctr"/>
          <a:lstStyle>
            <a:lvl1pPr algn="r">
              <a:defRPr sz="1200">
                <a:solidFill>
                  <a:schemeClr val="bg2"/>
                </a:solidFill>
              </a:defRPr>
            </a:lvl1pPr>
          </a:lstStyle>
          <a:p>
            <a:pPr lvl="0"/>
            <a:endParaRPr lang="ru-RU"/>
          </a:p>
        </p:txBody>
      </p:sp>
      <p:sp>
        <p:nvSpPr>
          <p:cNvPr id="4" name="Date Placeholder 3"/>
          <p:cNvSpPr>
            <a:spLocks noGrp="1"/>
          </p:cNvSpPr>
          <p:nvPr>
            <p:ph type="dt" sz="half" idx="2"/>
          </p:nvPr>
        </p:nvSpPr>
        <p:spPr>
          <a:xfrm rot="16200000">
            <a:off x="8660826" y="1310534"/>
            <a:ext cx="2016195" cy="403225"/>
          </a:xfrm>
          <a:prstGeom prst="rect">
            <a:avLst/>
          </a:prstGeom>
        </p:spPr>
        <p:txBody>
          <a:bodyPr vert="horz" lIns="91440" tIns="45720" rIns="91440" bIns="45720" rtlCol="0" anchor="ctr"/>
          <a:lstStyle>
            <a:lvl1pPr algn="l">
              <a:defRPr sz="1200">
                <a:solidFill>
                  <a:schemeClr val="bg2"/>
                </a:solidFill>
              </a:defRPr>
            </a:lvl1pPr>
          </a:lstStyle>
          <a:p>
            <a:pPr lvl="0"/>
            <a:endParaRPr lang="ru-RU"/>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23888" y="219174"/>
            <a:ext cx="7200800" cy="5324535"/>
          </a:xfrm>
          <a:prstGeom prst="rect">
            <a:avLst/>
          </a:prstGeom>
        </p:spPr>
        <p:txBody>
          <a:bodyPr wrap="square">
            <a:spAutoFit/>
          </a:bodyPr>
          <a:lstStyle/>
          <a:p>
            <a:pPr lvl="0" algn="ctr" defTabSz="449263" fontAlgn="base">
              <a:spcBef>
                <a:spcPct val="0"/>
              </a:spcBef>
              <a:spcAft>
                <a:spcPct val="0"/>
              </a:spcAft>
              <a:buSzPct val="100000"/>
            </a:pPr>
            <a:r>
              <a:rPr lang="ru-RU" sz="3200" b="1" i="1" dirty="0">
                <a:solidFill>
                  <a:srgbClr val="0070C0"/>
                </a:solidFill>
                <a:latin typeface="Times New Roman" pitchFamily="16" charset="0"/>
                <a:ea typeface="Microsoft YaHei" charset="-122"/>
              </a:rPr>
              <a:t>«Психолого-педагогические рекомендации </a:t>
            </a:r>
          </a:p>
          <a:p>
            <a:pPr lvl="0" algn="ctr" defTabSz="449263" fontAlgn="base">
              <a:spcBef>
                <a:spcPct val="0"/>
              </a:spcBef>
              <a:spcAft>
                <a:spcPct val="0"/>
              </a:spcAft>
              <a:buSzPct val="100000"/>
            </a:pPr>
            <a:r>
              <a:rPr lang="ru-RU" sz="3200" b="1" i="1" dirty="0">
                <a:solidFill>
                  <a:srgbClr val="0070C0"/>
                </a:solidFill>
                <a:latin typeface="Times New Roman" pitchFamily="16" charset="0"/>
                <a:ea typeface="Microsoft YaHei" charset="-122"/>
              </a:rPr>
              <a:t>при работе с учащимися, имеющими соматические, психологические, социальные </a:t>
            </a:r>
          </a:p>
          <a:p>
            <a:pPr lvl="0" algn="ctr" defTabSz="449263" fontAlgn="base">
              <a:spcBef>
                <a:spcPct val="0"/>
              </a:spcBef>
              <a:spcAft>
                <a:spcPct val="0"/>
              </a:spcAft>
              <a:buSzPct val="100000"/>
            </a:pPr>
            <a:r>
              <a:rPr lang="ru-RU" sz="3200" b="1" i="1" dirty="0">
                <a:solidFill>
                  <a:srgbClr val="0070C0"/>
                </a:solidFill>
                <a:latin typeface="Times New Roman" pitchFamily="16" charset="0"/>
                <a:ea typeface="Microsoft YaHei" charset="-122"/>
              </a:rPr>
              <a:t>особенности развития»</a:t>
            </a:r>
          </a:p>
          <a:p>
            <a:pPr lvl="0" algn="ctr" defTabSz="449263" fontAlgn="base">
              <a:spcBef>
                <a:spcPct val="0"/>
              </a:spcBef>
              <a:spcAft>
                <a:spcPct val="0"/>
              </a:spcAft>
              <a:buSzPct val="100000"/>
            </a:pPr>
            <a:endParaRPr lang="ru-RU" sz="1400" b="1" i="1" dirty="0">
              <a:solidFill>
                <a:srgbClr val="002060"/>
              </a:solidFill>
              <a:latin typeface="Times New Roman" pitchFamily="16" charset="0"/>
              <a:ea typeface="Microsoft YaHei" charset="-122"/>
            </a:endParaRPr>
          </a:p>
          <a:p>
            <a:pPr lvl="0" algn="ctr" defTabSz="449263" fontAlgn="base">
              <a:spcBef>
                <a:spcPct val="0"/>
              </a:spcBef>
              <a:spcAft>
                <a:spcPct val="0"/>
              </a:spcAft>
              <a:buSzPct val="100000"/>
            </a:pPr>
            <a:endParaRPr lang="ru-RU" sz="1600" i="1" dirty="0">
              <a:solidFill>
                <a:srgbClr val="002060"/>
              </a:solidFill>
              <a:latin typeface="Times New Roman" pitchFamily="16" charset="0"/>
              <a:ea typeface="Microsoft YaHei" charset="-122"/>
            </a:endParaRPr>
          </a:p>
          <a:p>
            <a:pPr lvl="0" algn="ctr" defTabSz="449263" fontAlgn="base">
              <a:spcBef>
                <a:spcPct val="0"/>
              </a:spcBef>
              <a:spcAft>
                <a:spcPct val="0"/>
              </a:spcAft>
              <a:buSzPct val="100000"/>
            </a:pPr>
            <a:r>
              <a:rPr lang="ru-RU" sz="1600" i="1" dirty="0">
                <a:solidFill>
                  <a:srgbClr val="002060"/>
                </a:solidFill>
                <a:latin typeface="Times New Roman" pitchFamily="16" charset="0"/>
                <a:ea typeface="Microsoft YaHei" charset="-122"/>
              </a:rPr>
              <a:t>педагоги-психологи ГБОУ СОШ №264</a:t>
            </a:r>
          </a:p>
          <a:p>
            <a:pPr lvl="0" algn="ctr" defTabSz="449263" fontAlgn="base">
              <a:spcBef>
                <a:spcPct val="0"/>
              </a:spcBef>
              <a:spcAft>
                <a:spcPct val="0"/>
              </a:spcAft>
              <a:buSzPct val="100000"/>
            </a:pPr>
            <a:r>
              <a:rPr lang="ru-RU" sz="1600" i="1" dirty="0">
                <a:solidFill>
                  <a:srgbClr val="002060"/>
                </a:solidFill>
                <a:latin typeface="Times New Roman" pitchFamily="16" charset="0"/>
                <a:ea typeface="Microsoft YaHei" charset="-122"/>
              </a:rPr>
              <a:t> </a:t>
            </a:r>
            <a:r>
              <a:rPr lang="ru-RU" sz="1600" i="1" dirty="0" err="1">
                <a:solidFill>
                  <a:srgbClr val="002060"/>
                </a:solidFill>
                <a:latin typeface="Times New Roman" pitchFamily="16" charset="0"/>
                <a:ea typeface="Microsoft YaHei" charset="-122"/>
              </a:rPr>
              <a:t>Яичкина</a:t>
            </a:r>
            <a:r>
              <a:rPr lang="ru-RU" sz="1600" i="1" dirty="0">
                <a:solidFill>
                  <a:srgbClr val="002060"/>
                </a:solidFill>
                <a:latin typeface="Times New Roman" pitchFamily="16" charset="0"/>
                <a:ea typeface="Microsoft YaHei" charset="-122"/>
              </a:rPr>
              <a:t> Екатерина Викторовна</a:t>
            </a:r>
          </a:p>
          <a:p>
            <a:pPr lvl="0" algn="ctr" defTabSz="449263" fontAlgn="base">
              <a:spcBef>
                <a:spcPct val="0"/>
              </a:spcBef>
              <a:spcAft>
                <a:spcPct val="0"/>
              </a:spcAft>
              <a:buSzPct val="100000"/>
            </a:pPr>
            <a:r>
              <a:rPr lang="ru-RU" sz="1600" i="1" dirty="0">
                <a:solidFill>
                  <a:srgbClr val="002060"/>
                </a:solidFill>
                <a:latin typeface="Times New Roman" pitchFamily="16" charset="0"/>
                <a:ea typeface="Microsoft YaHei" charset="-122"/>
              </a:rPr>
              <a:t>Прокудина Надежда Вячеславовна</a:t>
            </a:r>
          </a:p>
          <a:p>
            <a:pPr lvl="0" algn="ctr" defTabSz="449263" fontAlgn="base">
              <a:spcBef>
                <a:spcPct val="0"/>
              </a:spcBef>
              <a:spcAft>
                <a:spcPct val="0"/>
              </a:spcAft>
              <a:buSzPct val="100000"/>
            </a:pPr>
            <a:endParaRPr lang="ru-RU" sz="1400" b="1" i="1" dirty="0">
              <a:solidFill>
                <a:srgbClr val="002060"/>
              </a:solidFill>
              <a:latin typeface="Times New Roman" pitchFamily="16" charset="0"/>
              <a:ea typeface="Microsoft YaHei" charset="-122"/>
            </a:endParaRPr>
          </a:p>
          <a:p>
            <a:pPr lvl="0" algn="ctr" defTabSz="449263" fontAlgn="base">
              <a:spcBef>
                <a:spcPct val="0"/>
              </a:spcBef>
              <a:spcAft>
                <a:spcPct val="0"/>
              </a:spcAft>
              <a:buSzPct val="100000"/>
            </a:pPr>
            <a:endParaRPr lang="ru-RU" sz="1400" b="1" i="1" dirty="0">
              <a:solidFill>
                <a:srgbClr val="002060"/>
              </a:solidFill>
              <a:latin typeface="Times New Roman" pitchFamily="16" charset="0"/>
              <a:ea typeface="Microsoft YaHei" charset="-122"/>
            </a:endParaRPr>
          </a:p>
          <a:p>
            <a:pPr lvl="0" algn="ctr" defTabSz="449263" fontAlgn="base">
              <a:spcBef>
                <a:spcPct val="0"/>
              </a:spcBef>
              <a:spcAft>
                <a:spcPct val="0"/>
              </a:spcAft>
              <a:buSzPct val="100000"/>
            </a:pPr>
            <a:endParaRPr lang="ru-RU" sz="1400" b="1" i="1" dirty="0">
              <a:solidFill>
                <a:srgbClr val="002060"/>
              </a:solidFill>
              <a:latin typeface="Times New Roman" pitchFamily="16" charset="0"/>
              <a:ea typeface="Microsoft YaHei" charset="-122"/>
            </a:endParaRPr>
          </a:p>
          <a:p>
            <a:pPr lvl="0" algn="ctr" defTabSz="449263" fontAlgn="base">
              <a:spcBef>
                <a:spcPct val="0"/>
              </a:spcBef>
              <a:spcAft>
                <a:spcPct val="0"/>
              </a:spcAft>
              <a:buSzPct val="100000"/>
            </a:pPr>
            <a:r>
              <a:rPr lang="ru-RU" sz="1400" b="1" i="1" dirty="0">
                <a:solidFill>
                  <a:srgbClr val="002060"/>
                </a:solidFill>
                <a:latin typeface="Times New Roman" pitchFamily="16" charset="0"/>
                <a:ea typeface="Microsoft YaHei" charset="-122"/>
              </a:rPr>
              <a:t>11.02.2025 г.</a:t>
            </a:r>
          </a:p>
          <a:p>
            <a:pPr lvl="0" algn="ctr" defTabSz="449263" fontAlgn="base">
              <a:spcBef>
                <a:spcPct val="0"/>
              </a:spcBef>
              <a:spcAft>
                <a:spcPct val="0"/>
              </a:spcAft>
              <a:buSzPct val="100000"/>
            </a:pPr>
            <a:r>
              <a:rPr lang="ru-RU" sz="1400" b="1" i="1" dirty="0">
                <a:solidFill>
                  <a:srgbClr val="002060"/>
                </a:solidFill>
                <a:latin typeface="Times New Roman" pitchFamily="16" charset="0"/>
                <a:ea typeface="Microsoft YaHei" charset="-122"/>
              </a:rPr>
              <a:t>Санкт-Петербург</a:t>
            </a:r>
          </a:p>
        </p:txBody>
      </p:sp>
    </p:spTree>
    <p:extLst>
      <p:ext uri="{BB962C8B-B14F-4D97-AF65-F5344CB8AC3E}">
        <p14:creationId xmlns:p14="http://schemas.microsoft.com/office/powerpoint/2010/main" val="1663709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rgbClr val="0070C0"/>
                </a:solidFill>
              </a:rPr>
              <a:t>Ребенок с ЗПР</a:t>
            </a:r>
          </a:p>
        </p:txBody>
      </p:sp>
      <p:sp>
        <p:nvSpPr>
          <p:cNvPr id="3" name="Объект 2"/>
          <p:cNvSpPr>
            <a:spLocks noGrp="1"/>
          </p:cNvSpPr>
          <p:nvPr>
            <p:ph idx="1"/>
          </p:nvPr>
        </p:nvSpPr>
        <p:spPr/>
        <p:txBody>
          <a:bodyPr>
            <a:normAutofit fontScale="77500" lnSpcReduction="20000"/>
          </a:bodyPr>
          <a:lstStyle/>
          <a:p>
            <a:r>
              <a:rPr lang="ru-RU" dirty="0"/>
              <a:t>Необходимо создавать максимально спокойную обстановку на уроке</a:t>
            </a:r>
          </a:p>
          <a:p>
            <a:r>
              <a:rPr lang="ru-RU" dirty="0"/>
              <a:t>Стараться разнообразить работу на уроке.</a:t>
            </a:r>
          </a:p>
          <a:p>
            <a:r>
              <a:rPr lang="ru-RU" dirty="0"/>
              <a:t>Желательны задания, которые не предполагают дефицита времени на их  выполнение.</a:t>
            </a:r>
          </a:p>
          <a:p>
            <a:r>
              <a:rPr lang="ru-RU" dirty="0"/>
              <a:t>Обучение навыкам эмоционального самоконтроля.</a:t>
            </a:r>
          </a:p>
          <a:p>
            <a:r>
              <a:rPr lang="ru-RU" dirty="0"/>
              <a:t>Необходимо избегать состязаний и каких-либо видов работ, учитывающих скорость.</a:t>
            </a:r>
          </a:p>
          <a:p>
            <a:r>
              <a:rPr lang="ru-RU" dirty="0"/>
              <a:t>Не сравнивать ребенка с другими детьми или эталоном, не предъявлять завышенных или заниженных требований.</a:t>
            </a:r>
          </a:p>
          <a:p>
            <a:r>
              <a:rPr lang="ru-RU" dirty="0"/>
              <a:t>Сразу поощрять успехи и достижения ребенка.</a:t>
            </a:r>
          </a:p>
          <a:p>
            <a:r>
              <a:rPr lang="ru-RU" dirty="0"/>
              <a:t>Во время уроков важно ограничивать до минимума отвлекающие факторы.</a:t>
            </a:r>
          </a:p>
          <a:p>
            <a:r>
              <a:rPr lang="ru-RU" dirty="0"/>
              <a:t>   Для подкрепления устных инструкций использовать наглядные материалы (картинки, схемы, образец и т.д.).</a:t>
            </a:r>
          </a:p>
          <a:p>
            <a:r>
              <a:rPr lang="ru-RU" dirty="0"/>
              <a:t>Создавать ситуации успеха, в которых ребенок имел бы возможность проявить свои сильные стороны.</a:t>
            </a:r>
          </a:p>
          <a:p>
            <a:endParaRPr lang="ru-RU" dirty="0"/>
          </a:p>
        </p:txBody>
      </p:sp>
    </p:spTree>
    <p:extLst>
      <p:ext uri="{BB962C8B-B14F-4D97-AF65-F5344CB8AC3E}">
        <p14:creationId xmlns:p14="http://schemas.microsoft.com/office/powerpoint/2010/main" val="2888522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1" y="227085"/>
            <a:ext cx="8400521" cy="807990"/>
          </a:xfrm>
        </p:spPr>
        <p:txBody>
          <a:bodyPr/>
          <a:lstStyle/>
          <a:p>
            <a:pPr algn="ctr"/>
            <a:r>
              <a:rPr lang="ru-RU" dirty="0" smtClean="0">
                <a:solidFill>
                  <a:srgbClr val="0070C0"/>
                </a:solidFill>
              </a:rPr>
              <a:t>Ребенок </a:t>
            </a:r>
            <a:r>
              <a:rPr lang="ru-RU" dirty="0">
                <a:solidFill>
                  <a:srgbClr val="0070C0"/>
                </a:solidFill>
              </a:rPr>
              <a:t>с признаками одаренности</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26010" y="1322388"/>
            <a:ext cx="5955505" cy="3970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0873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760" y="227085"/>
            <a:ext cx="9217023" cy="663974"/>
          </a:xfrm>
        </p:spPr>
        <p:txBody>
          <a:bodyPr/>
          <a:lstStyle/>
          <a:p>
            <a:pPr algn="ctr"/>
            <a:r>
              <a:rPr lang="ru-RU" dirty="0">
                <a:solidFill>
                  <a:srgbClr val="0070C0"/>
                </a:solidFill>
              </a:rPr>
              <a:t>Ребенок с признаками одаренности</a:t>
            </a:r>
            <a:endParaRPr lang="ru-RU" dirty="0"/>
          </a:p>
        </p:txBody>
      </p:sp>
      <p:sp>
        <p:nvSpPr>
          <p:cNvPr id="3" name="Объект 2"/>
          <p:cNvSpPr>
            <a:spLocks noGrp="1"/>
          </p:cNvSpPr>
          <p:nvPr>
            <p:ph idx="1"/>
          </p:nvPr>
        </p:nvSpPr>
        <p:spPr>
          <a:xfrm>
            <a:off x="504031" y="1107084"/>
            <a:ext cx="8400521" cy="4185430"/>
          </a:xfrm>
        </p:spPr>
        <p:txBody>
          <a:bodyPr>
            <a:normAutofit fontScale="70000" lnSpcReduction="20000"/>
          </a:bodyPr>
          <a:lstStyle/>
          <a:p>
            <a:pPr lvl="0"/>
            <a:r>
              <a:rPr lang="ru-RU" dirty="0"/>
              <a:t>Учитывать,  такие дети нередко чувствительны к ожиданиям окружающих, их одобрениям и порицаниям. </a:t>
            </a:r>
          </a:p>
          <a:p>
            <a:pPr lvl="0"/>
            <a:r>
              <a:rPr lang="ru-RU" dirty="0"/>
              <a:t>Имейте под рукой для таких детей более сложные задания, если они справились быстрее.</a:t>
            </a:r>
          </a:p>
          <a:p>
            <a:pPr lvl="0"/>
            <a:r>
              <a:rPr lang="ru-RU" dirty="0"/>
              <a:t>Для развития способностей нужна высокая познавательная активность, причем не всякая деятельность развивает способности, а только эмоционально приятная. Поэтому занятия должны проходить в доброжелательной обстановке. Обязательно должна создаваться ситуация успеха. </a:t>
            </a:r>
          </a:p>
          <a:p>
            <a:pPr lvl="0"/>
            <a:r>
              <a:rPr lang="ru-RU" dirty="0"/>
              <a:t>Развивайте в себе чувство юмора. Но помните, что одарённые дети очень самолюбивы, ранимы, с обостренной чувствительностью - и не очень удачная шутка может их надолго выбить из колеи. </a:t>
            </a:r>
          </a:p>
          <a:p>
            <a:pPr lvl="0"/>
            <a:r>
              <a:rPr lang="ru-RU" dirty="0"/>
              <a:t>Стимулируйте ученика, хвалите, не бойтесь поставить оценку на балл выше, но не наоборот. Одаренные дети наиболее восприимчивы.</a:t>
            </a:r>
          </a:p>
          <a:p>
            <a:pPr lvl="0"/>
            <a:r>
              <a:rPr lang="ru-RU" dirty="0"/>
              <a:t>Учителю следует избегать укрепления </a:t>
            </a:r>
            <a:r>
              <a:rPr lang="ru-RU" dirty="0" err="1"/>
              <a:t>перфекционистских</a:t>
            </a:r>
            <a:r>
              <a:rPr lang="ru-RU" dirty="0"/>
              <a:t> тенденций в одаренном ребенке, перехваливая лучшую или самую аккуратную работу. Ему не стоит выделять одаренного ребенка за прекрасные индивидуальные успехи, а лучше поощрять совместные занятия с другими детьми. </a:t>
            </a:r>
          </a:p>
          <a:p>
            <a:pPr lvl="0"/>
            <a:r>
              <a:rPr lang="ru-RU" dirty="0"/>
              <a:t>Учитель не должен возводить одаренного ребенка на пьедестал или делать из него вундеркинда в глазах других учеников, что может раздражать одноклассников.</a:t>
            </a:r>
          </a:p>
          <a:p>
            <a:endParaRPr lang="ru-RU" dirty="0"/>
          </a:p>
        </p:txBody>
      </p:sp>
    </p:spTree>
    <p:extLst>
      <p:ext uri="{BB962C8B-B14F-4D97-AF65-F5344CB8AC3E}">
        <p14:creationId xmlns:p14="http://schemas.microsoft.com/office/powerpoint/2010/main" val="1779071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0" y="225425"/>
            <a:ext cx="9072563" cy="947738"/>
          </a:xfrm>
        </p:spPr>
        <p:txBody>
          <a:bodyPr vert="horz"/>
          <a:lstStyle>
            <a:defPPr lvl="0">
              <a:buSzPct val="45000"/>
              <a:buFont typeface="OpenSymbol"/>
              <a:buNone/>
            </a:defPPr>
            <a:lvl1pPr lvl="0">
              <a:buSzPct val="45000"/>
              <a:buFont typeface="OpenSymbol"/>
              <a:buChar char="●"/>
            </a:lvl1pPr>
            <a:lvl2pPr lvl="1">
              <a:buSzPct val="45000"/>
              <a:buFont typeface="OpenSymbol"/>
              <a:buChar char="●"/>
            </a:lvl2pPr>
            <a:lvl3pPr lvl="2">
              <a:buSzPct val="45000"/>
              <a:buFont typeface="OpenSymbol"/>
              <a:buChar char="●"/>
            </a:lvl3pPr>
            <a:lvl4pPr lvl="3">
              <a:buSzPct val="45000"/>
              <a:buFont typeface="OpenSymbol"/>
              <a:buChar char="●"/>
            </a:lvl4pPr>
            <a:lvl5pPr lvl="4">
              <a:buSzPct val="45000"/>
              <a:buFont typeface="OpenSymbol"/>
              <a:buChar char="●"/>
            </a:lvl5pPr>
            <a:lvl6pPr lvl="5">
              <a:buSzPct val="45000"/>
              <a:buFont typeface="OpenSymbol"/>
              <a:buChar char="●"/>
            </a:lvl6pPr>
            <a:lvl7pPr lvl="6">
              <a:buSzPct val="45000"/>
              <a:buFont typeface="OpenSymbol"/>
              <a:buChar char="●"/>
            </a:lvl7pPr>
            <a:lvl8pPr lvl="7">
              <a:buSzPct val="45000"/>
              <a:buFont typeface="OpenSymbol"/>
              <a:buChar char="●"/>
            </a:lvl8pPr>
            <a:lvl9pPr lvl="8">
              <a:buSzPct val="45000"/>
              <a:buFont typeface="OpenSymbol"/>
              <a:buChar char="●"/>
            </a:lvl9pPr>
          </a:lstStyle>
          <a:p>
            <a:pPr lvl="0" algn="ctr">
              <a:buNone/>
            </a:pPr>
            <a:r>
              <a:rPr lang="ru-RU" dirty="0">
                <a:solidFill>
                  <a:srgbClr val="0070C0"/>
                </a:solidFill>
              </a:rPr>
              <a:t>Т</a:t>
            </a:r>
            <a:r>
              <a:rPr lang="ru-RU" dirty="0" smtClean="0">
                <a:solidFill>
                  <a:srgbClr val="0070C0"/>
                </a:solidFill>
              </a:rPr>
              <a:t>ревожный </a:t>
            </a:r>
            <a:r>
              <a:rPr lang="ru-RU" dirty="0">
                <a:solidFill>
                  <a:srgbClr val="0070C0"/>
                </a:solidFill>
              </a:rPr>
              <a:t>ребёнок</a:t>
            </a:r>
          </a:p>
        </p:txBody>
      </p:sp>
      <p:pic>
        <p:nvPicPr>
          <p:cNvPr id="3" name="Рисунок 2"/>
          <p:cNvPicPr>
            <a:picLocks noGrp="1" noChangeAspect="1"/>
          </p:cNvPicPr>
          <p:nvPr>
            <p:ph type="pic" idx="4294967295"/>
          </p:nvPr>
        </p:nvPicPr>
        <p:blipFill>
          <a:blip r:embed="rId3">
            <a:lum/>
            <a:alphaModFix/>
          </a:blip>
          <a:srcRect/>
          <a:stretch>
            <a:fillRect/>
          </a:stretch>
        </p:blipFill>
        <p:spPr>
          <a:xfrm>
            <a:off x="1799952" y="1251099"/>
            <a:ext cx="5800725" cy="4294188"/>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0" y="225425"/>
            <a:ext cx="9072563" cy="593626"/>
          </a:xfrm>
        </p:spPr>
        <p:txBody>
          <a:bodyPr vert="horz"/>
          <a:lstStyle>
            <a:defPPr lvl="0">
              <a:buSzPct val="45000"/>
              <a:buFont typeface="OpenSymbol"/>
              <a:buNone/>
            </a:defPPr>
            <a:lvl1pPr lvl="0">
              <a:buSzPct val="45000"/>
              <a:buFont typeface="OpenSymbol"/>
              <a:buChar char="●"/>
            </a:lvl1pPr>
            <a:lvl2pPr lvl="1">
              <a:buSzPct val="45000"/>
              <a:buFont typeface="OpenSymbol"/>
              <a:buChar char="●"/>
            </a:lvl2pPr>
            <a:lvl3pPr lvl="2">
              <a:buSzPct val="45000"/>
              <a:buFont typeface="OpenSymbol"/>
              <a:buChar char="●"/>
            </a:lvl3pPr>
            <a:lvl4pPr lvl="3">
              <a:buSzPct val="45000"/>
              <a:buFont typeface="OpenSymbol"/>
              <a:buChar char="●"/>
            </a:lvl4pPr>
            <a:lvl5pPr lvl="4">
              <a:buSzPct val="45000"/>
              <a:buFont typeface="OpenSymbol"/>
              <a:buChar char="●"/>
            </a:lvl5pPr>
            <a:lvl6pPr lvl="5">
              <a:buSzPct val="45000"/>
              <a:buFont typeface="OpenSymbol"/>
              <a:buChar char="●"/>
            </a:lvl6pPr>
            <a:lvl7pPr lvl="6">
              <a:buSzPct val="45000"/>
              <a:buFont typeface="OpenSymbol"/>
              <a:buChar char="●"/>
            </a:lvl7pPr>
            <a:lvl8pPr lvl="7">
              <a:buSzPct val="45000"/>
              <a:buFont typeface="OpenSymbol"/>
              <a:buChar char="●"/>
            </a:lvl8pPr>
            <a:lvl9pPr lvl="8">
              <a:buSzPct val="45000"/>
              <a:buFont typeface="OpenSymbol"/>
              <a:buChar char="●"/>
            </a:lvl9pPr>
          </a:lstStyle>
          <a:p>
            <a:pPr lvl="0" algn="ctr">
              <a:buNone/>
            </a:pPr>
            <a:r>
              <a:rPr lang="ru-RU" dirty="0">
                <a:solidFill>
                  <a:srgbClr val="0070C0"/>
                </a:solidFill>
              </a:rPr>
              <a:t>Тревожный ребёнок</a:t>
            </a:r>
          </a:p>
        </p:txBody>
      </p:sp>
      <p:sp>
        <p:nvSpPr>
          <p:cNvPr id="3" name="Текст 2"/>
          <p:cNvSpPr txBox="1">
            <a:spLocks noGrp="1"/>
          </p:cNvSpPr>
          <p:nvPr>
            <p:ph type="body" idx="4294967295"/>
          </p:nvPr>
        </p:nvSpPr>
        <p:spPr>
          <a:xfrm>
            <a:off x="71760" y="963067"/>
            <a:ext cx="9072562" cy="4392488"/>
          </a:xfrm>
        </p:spPr>
        <p:txBody>
          <a:bodyPr vert="horz">
            <a:normAutofit fontScale="77500" lnSpcReduction="20000"/>
          </a:bodyPr>
          <a:lstStyle>
            <a:defPPr marL="432000" lvl="0" indent="-324000">
              <a:spcBef>
                <a:spcPts val="1417"/>
              </a:spcBef>
              <a:spcAft>
                <a:spcPts val="0"/>
              </a:spcAft>
              <a:buSzPct val="45000"/>
              <a:buFont typeface="OpenSymbol"/>
              <a:buNone/>
              <a:defRPr lang="ru-RU" sz="3200" b="0" i="0" u="none" strike="noStrike" kern="1200" cap="none">
                <a:ln>
                  <a:noFill/>
                </a:ln>
                <a:highlight>
                  <a:scrgbClr r="0" g="0" b="0">
                    <a:alpha val="0"/>
                  </a:scrgbClr>
                </a:highlight>
                <a:latin typeface="Liberation Sans" pitchFamily="18"/>
                <a:ea typeface="Microsoft YaHei" pitchFamily="2"/>
                <a:cs typeface="Arial" pitchFamily="2"/>
              </a:defRPr>
            </a:defPPr>
            <a:lvl1pPr marL="432000" lvl="0" indent="-324000">
              <a:spcBef>
                <a:spcPts val="1417"/>
              </a:spcBef>
              <a:spcAft>
                <a:spcPts val="0"/>
              </a:spcAft>
              <a:buSzPct val="45000"/>
              <a:buFont typeface="OpenSymbol"/>
              <a:buChar char="●"/>
              <a:defRPr lang="ru-RU" sz="3200" b="0" i="0" u="none" strike="noStrike" kern="1200" cap="none">
                <a:ln>
                  <a:noFill/>
                </a:ln>
                <a:highlight>
                  <a:scrgbClr r="0" g="0" b="0">
                    <a:alpha val="0"/>
                  </a:scrgbClr>
                </a:highlight>
                <a:latin typeface="Liberation Sans" pitchFamily="18"/>
                <a:ea typeface="Microsoft YaHei" pitchFamily="2"/>
                <a:cs typeface="Arial" pitchFamily="2"/>
              </a:defRPr>
            </a:lvl1pPr>
            <a:lvl2pPr marL="864000" lvl="1" indent="-324000">
              <a:spcBef>
                <a:spcPts val="1134"/>
              </a:spcBef>
              <a:spcAft>
                <a:spcPts val="0"/>
              </a:spcAft>
              <a:buSzPct val="75000"/>
              <a:buFont typeface="OpenSymbol"/>
              <a:buChar char="–"/>
              <a:defRPr lang="ru-RU" sz="2800" b="0" i="0" u="none" strike="noStrike" kern="1200" cap="none">
                <a:ln>
                  <a:noFill/>
                </a:ln>
                <a:highlight>
                  <a:scrgbClr r="0" g="0" b="0">
                    <a:alpha val="0"/>
                  </a:scrgbClr>
                </a:highlight>
                <a:latin typeface="Liberation Sans" pitchFamily="18"/>
                <a:ea typeface="Microsoft YaHei" pitchFamily="2"/>
                <a:cs typeface="Arial" pitchFamily="2"/>
              </a:defRPr>
            </a:lvl2pPr>
            <a:lvl3pPr marL="1295999" lvl="2" indent="-288000">
              <a:spcBef>
                <a:spcPts val="850"/>
              </a:spcBef>
              <a:spcAft>
                <a:spcPts val="0"/>
              </a:spcAft>
              <a:buSzPct val="45000"/>
              <a:buFont typeface="OpenSymbol"/>
              <a:buChar char="●"/>
              <a:defRPr lang="ru-RU" sz="2400" b="0" i="0" u="none" strike="noStrike" kern="1200" cap="none">
                <a:ln>
                  <a:noFill/>
                </a:ln>
                <a:highlight>
                  <a:scrgbClr r="0" g="0" b="0">
                    <a:alpha val="0"/>
                  </a:scrgbClr>
                </a:highlight>
                <a:latin typeface="Liberation Sans" pitchFamily="18"/>
                <a:ea typeface="Microsoft YaHei" pitchFamily="2"/>
                <a:cs typeface="Arial" pitchFamily="2"/>
              </a:defRPr>
            </a:lvl3pPr>
            <a:lvl4pPr marL="1728000" lvl="3" indent="-216000">
              <a:spcBef>
                <a:spcPts val="567"/>
              </a:spcBef>
              <a:spcAft>
                <a:spcPts val="0"/>
              </a:spcAft>
              <a:buSzPct val="7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4pPr>
            <a:lvl5pPr marL="2160000" lvl="4"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5pPr>
            <a:lvl6pPr marL="2592000" lvl="5"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6pPr>
            <a:lvl7pPr marL="3024000" lvl="6"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7pPr>
            <a:lvl8pPr marL="3456000" lvl="7"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8pPr>
            <a:lvl9pPr marL="3887999" lvl="8"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9pPr>
          </a:lstStyle>
          <a:p>
            <a:r>
              <a:rPr lang="ru-RU" dirty="0" smtClean="0"/>
              <a:t>Избегайте </a:t>
            </a:r>
            <a:r>
              <a:rPr lang="ru-RU" dirty="0"/>
              <a:t>состязаний и заданий на время. </a:t>
            </a:r>
            <a:endParaRPr lang="ru-RU" dirty="0" smtClean="0"/>
          </a:p>
          <a:p>
            <a:r>
              <a:rPr lang="ru-RU" dirty="0" smtClean="0"/>
              <a:t>Не </a:t>
            </a:r>
            <a:r>
              <a:rPr lang="ru-RU" dirty="0"/>
              <a:t>сравнивайте ребенка с окружающими </a:t>
            </a:r>
            <a:endParaRPr lang="ru-RU" dirty="0" smtClean="0"/>
          </a:p>
          <a:p>
            <a:r>
              <a:rPr lang="ru-RU" dirty="0" smtClean="0"/>
              <a:t>Используйте </a:t>
            </a:r>
            <a:r>
              <a:rPr lang="ru-RU" dirty="0"/>
              <a:t>телесный контакт, упражнения на релаксацию. Способствуйте повышению самооценки ребёнка, чаще хвалите его, так, чтобы он знал за что</a:t>
            </a:r>
            <a:r>
              <a:rPr lang="ru-RU" dirty="0" smtClean="0"/>
              <a:t>.</a:t>
            </a:r>
          </a:p>
          <a:p>
            <a:r>
              <a:rPr lang="ru-RU" dirty="0" smtClean="0"/>
              <a:t> </a:t>
            </a:r>
            <a:r>
              <a:rPr lang="ru-RU" dirty="0"/>
              <a:t>Чаще обращайтесь к ребёнку по имени. </a:t>
            </a:r>
            <a:endParaRPr lang="ru-RU" dirty="0" smtClean="0"/>
          </a:p>
          <a:p>
            <a:r>
              <a:rPr lang="ru-RU" dirty="0" smtClean="0"/>
              <a:t>Не </a:t>
            </a:r>
            <a:r>
              <a:rPr lang="ru-RU" dirty="0"/>
              <a:t>предъявляете к ребёнку завышенных требований. </a:t>
            </a:r>
            <a:endParaRPr lang="ru-RU" dirty="0" smtClean="0"/>
          </a:p>
          <a:p>
            <a:r>
              <a:rPr lang="ru-RU" dirty="0" smtClean="0"/>
              <a:t>Старайтесь </a:t>
            </a:r>
            <a:r>
              <a:rPr lang="ru-RU" dirty="0"/>
              <a:t>делать как можно меньше замечаний. </a:t>
            </a:r>
            <a:endParaRPr lang="ru-RU" dirty="0" smtClean="0"/>
          </a:p>
          <a:p>
            <a:r>
              <a:rPr lang="ru-RU" dirty="0" smtClean="0"/>
              <a:t>Не  </a:t>
            </a:r>
            <a:r>
              <a:rPr lang="ru-RU" dirty="0"/>
              <a:t>унижайте ребёнка, наказывая его. Доверяйте ребёнку, будьте с ним честными и принимайте таким, какой он есть.</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0" y="225425"/>
            <a:ext cx="9072563" cy="947738"/>
          </a:xfrm>
        </p:spPr>
        <p:txBody>
          <a:bodyPr vert="horz"/>
          <a:lstStyle>
            <a:defPPr lvl="0">
              <a:buSzPct val="45000"/>
              <a:buFont typeface="OpenSymbol"/>
              <a:buNone/>
            </a:defPPr>
            <a:lvl1pPr lvl="0">
              <a:buSzPct val="45000"/>
              <a:buFont typeface="OpenSymbol"/>
              <a:buChar char="●"/>
            </a:lvl1pPr>
            <a:lvl2pPr lvl="1">
              <a:buSzPct val="45000"/>
              <a:buFont typeface="OpenSymbol"/>
              <a:buChar char="●"/>
            </a:lvl2pPr>
            <a:lvl3pPr lvl="2">
              <a:buSzPct val="45000"/>
              <a:buFont typeface="OpenSymbol"/>
              <a:buChar char="●"/>
            </a:lvl3pPr>
            <a:lvl4pPr lvl="3">
              <a:buSzPct val="45000"/>
              <a:buFont typeface="OpenSymbol"/>
              <a:buChar char="●"/>
            </a:lvl4pPr>
            <a:lvl5pPr lvl="4">
              <a:buSzPct val="45000"/>
              <a:buFont typeface="OpenSymbol"/>
              <a:buChar char="●"/>
            </a:lvl5pPr>
            <a:lvl6pPr lvl="5">
              <a:buSzPct val="45000"/>
              <a:buFont typeface="OpenSymbol"/>
              <a:buChar char="●"/>
            </a:lvl6pPr>
            <a:lvl7pPr lvl="6">
              <a:buSzPct val="45000"/>
              <a:buFont typeface="OpenSymbol"/>
              <a:buChar char="●"/>
            </a:lvl7pPr>
            <a:lvl8pPr lvl="7">
              <a:buSzPct val="45000"/>
              <a:buFont typeface="OpenSymbol"/>
              <a:buChar char="●"/>
            </a:lvl8pPr>
            <a:lvl9pPr lvl="8">
              <a:buSzPct val="45000"/>
              <a:buFont typeface="OpenSymbol"/>
              <a:buChar char="●"/>
            </a:lvl9pPr>
          </a:lstStyle>
          <a:p>
            <a:pPr lvl="0" algn="ctr">
              <a:buNone/>
            </a:pPr>
            <a:r>
              <a:rPr lang="ru-RU" dirty="0">
                <a:solidFill>
                  <a:srgbClr val="0070C0"/>
                </a:solidFill>
              </a:rPr>
              <a:t>Агрессивный ребёнок</a:t>
            </a:r>
          </a:p>
        </p:txBody>
      </p:sp>
      <p:pic>
        <p:nvPicPr>
          <p:cNvPr id="3" name="Рисунок 2"/>
          <p:cNvPicPr>
            <a:picLocks noGrp="1" noChangeAspect="1"/>
          </p:cNvPicPr>
          <p:nvPr>
            <p:ph type="pic" idx="4294967295"/>
          </p:nvPr>
        </p:nvPicPr>
        <p:blipFill>
          <a:blip r:embed="rId3">
            <a:lum/>
            <a:alphaModFix/>
          </a:blip>
          <a:srcRect/>
          <a:stretch>
            <a:fillRect/>
          </a:stretch>
        </p:blipFill>
        <p:spPr>
          <a:xfrm>
            <a:off x="1727944" y="1179091"/>
            <a:ext cx="5819775" cy="4073525"/>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1" y="227085"/>
            <a:ext cx="8400521" cy="663974"/>
          </a:xfrm>
        </p:spPr>
        <p:txBody>
          <a:bodyPr/>
          <a:lstStyle/>
          <a:p>
            <a:pPr algn="ctr"/>
            <a:r>
              <a:rPr lang="ru-RU" dirty="0">
                <a:solidFill>
                  <a:srgbClr val="0070C0"/>
                </a:solidFill>
              </a:rPr>
              <a:t>Агрессивный ребёнок</a:t>
            </a:r>
            <a:endParaRPr lang="ru-RU" dirty="0"/>
          </a:p>
        </p:txBody>
      </p:sp>
      <p:sp>
        <p:nvSpPr>
          <p:cNvPr id="3" name="Объект 2"/>
          <p:cNvSpPr>
            <a:spLocks noGrp="1"/>
          </p:cNvSpPr>
          <p:nvPr>
            <p:ph idx="1"/>
          </p:nvPr>
        </p:nvSpPr>
        <p:spPr>
          <a:xfrm>
            <a:off x="504031" y="1107084"/>
            <a:ext cx="8400521" cy="4185430"/>
          </a:xfrm>
        </p:spPr>
        <p:txBody>
          <a:bodyPr>
            <a:normAutofit fontScale="92500"/>
          </a:bodyPr>
          <a:lstStyle/>
          <a:p>
            <a:r>
              <a:rPr lang="ru-RU" dirty="0">
                <a:latin typeface="Liberation Sans"/>
              </a:rPr>
              <a:t>Быть внимательным к нуждам и потребностям ребёнка</a:t>
            </a:r>
          </a:p>
          <a:p>
            <a:r>
              <a:rPr lang="ru-RU" dirty="0">
                <a:latin typeface="Liberation Sans"/>
              </a:rPr>
              <a:t>Демонстрировать модель неагрессивного поведения</a:t>
            </a:r>
          </a:p>
          <a:p>
            <a:r>
              <a:rPr lang="ru-RU" dirty="0">
                <a:latin typeface="Liberation Sans"/>
              </a:rPr>
              <a:t>Быть последовательным в наказаниях и поощрениях</a:t>
            </a:r>
          </a:p>
          <a:p>
            <a:r>
              <a:rPr lang="ru-RU" dirty="0">
                <a:latin typeface="Liberation Sans"/>
              </a:rPr>
              <a:t>Наказания не должны унижать ребёнка</a:t>
            </a:r>
          </a:p>
          <a:p>
            <a:r>
              <a:rPr lang="ru-RU" dirty="0">
                <a:latin typeface="Liberation Sans"/>
              </a:rPr>
              <a:t>Обучать приемлемым способам выражения гнева</a:t>
            </a:r>
          </a:p>
          <a:p>
            <a:r>
              <a:rPr lang="ru-RU" dirty="0">
                <a:latin typeface="Liberation Sans"/>
              </a:rPr>
              <a:t>Давать возможность ребёнку проявлять гнев сразу</a:t>
            </a:r>
          </a:p>
          <a:p>
            <a:r>
              <a:rPr lang="ru-RU" dirty="0">
                <a:latin typeface="Liberation Sans"/>
              </a:rPr>
              <a:t>Обучать распознаванию собственного эмоционального состояния и состояния окружающих людей</a:t>
            </a:r>
          </a:p>
          <a:p>
            <a:r>
              <a:rPr lang="ru-RU" dirty="0">
                <a:latin typeface="Liberation Sans"/>
              </a:rPr>
              <a:t>Развивать способность к </a:t>
            </a:r>
            <a:r>
              <a:rPr lang="ru-RU" dirty="0" err="1">
                <a:latin typeface="Liberation Sans"/>
              </a:rPr>
              <a:t>эмпатии</a:t>
            </a:r>
            <a:endParaRPr lang="ru-RU" dirty="0">
              <a:latin typeface="Liberation Sans"/>
            </a:endParaRPr>
          </a:p>
          <a:p>
            <a:r>
              <a:rPr lang="ru-RU" dirty="0">
                <a:latin typeface="Liberation Sans"/>
              </a:rPr>
              <a:t>Отрабатывать навык реагирования в конфликтных ситуациях</a:t>
            </a:r>
          </a:p>
          <a:p>
            <a:r>
              <a:rPr lang="ru-RU" dirty="0">
                <a:latin typeface="Liberation Sans"/>
              </a:rPr>
              <a:t>Учить брать ответственность на себя.</a:t>
            </a:r>
          </a:p>
          <a:p>
            <a:endParaRPr lang="ru-RU" dirty="0"/>
          </a:p>
        </p:txBody>
      </p:sp>
    </p:spTree>
    <p:extLst>
      <p:ext uri="{BB962C8B-B14F-4D97-AF65-F5344CB8AC3E}">
        <p14:creationId xmlns:p14="http://schemas.microsoft.com/office/powerpoint/2010/main" val="1493176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1" y="227085"/>
            <a:ext cx="8400521" cy="807990"/>
          </a:xfrm>
        </p:spPr>
        <p:txBody>
          <a:bodyPr/>
          <a:lstStyle/>
          <a:p>
            <a:r>
              <a:rPr lang="ru-RU" dirty="0" smtClean="0">
                <a:solidFill>
                  <a:srgbClr val="0070C0"/>
                </a:solidFill>
              </a:rPr>
              <a:t>Ребенок с низкой мотивацией</a:t>
            </a:r>
            <a:endParaRPr lang="ru-RU"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27498" y="1322388"/>
            <a:ext cx="5952529" cy="3970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9369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1" y="227085"/>
            <a:ext cx="8400521" cy="807990"/>
          </a:xfrm>
        </p:spPr>
        <p:txBody>
          <a:bodyPr/>
          <a:lstStyle/>
          <a:p>
            <a:pPr algn="ctr"/>
            <a:r>
              <a:rPr lang="ru-RU" dirty="0">
                <a:solidFill>
                  <a:srgbClr val="0070C0"/>
                </a:solidFill>
              </a:rPr>
              <a:t>Ребенок с низкой мотивацией</a:t>
            </a:r>
            <a:endParaRPr lang="ru-RU" dirty="0"/>
          </a:p>
        </p:txBody>
      </p:sp>
      <p:sp>
        <p:nvSpPr>
          <p:cNvPr id="3" name="Объект 2"/>
          <p:cNvSpPr>
            <a:spLocks noGrp="1"/>
          </p:cNvSpPr>
          <p:nvPr>
            <p:ph idx="1"/>
          </p:nvPr>
        </p:nvSpPr>
        <p:spPr>
          <a:xfrm>
            <a:off x="504031" y="1035076"/>
            <a:ext cx="8400521" cy="4464496"/>
          </a:xfrm>
        </p:spPr>
        <p:txBody>
          <a:bodyPr>
            <a:normAutofit fontScale="25000" lnSpcReduction="20000"/>
          </a:bodyPr>
          <a:lstStyle/>
          <a:p>
            <a:pPr lvl="0"/>
            <a:r>
              <a:rPr lang="ru-RU" sz="6000" dirty="0">
                <a:latin typeface="Liberation Sans"/>
              </a:rPr>
              <a:t>В деле повышения интереса ребенка к учебному процессу очень важен контакт с ребенком и доверительная атмосфера.</a:t>
            </a:r>
          </a:p>
          <a:p>
            <a:pPr lvl="0"/>
            <a:r>
              <a:rPr lang="ru-RU" sz="6000" dirty="0">
                <a:latin typeface="Liberation Sans"/>
              </a:rPr>
              <a:t>Необходимо учитывать запросы, интересы и устремления детей.</a:t>
            </a:r>
          </a:p>
          <a:p>
            <a:pPr lvl="0"/>
            <a:r>
              <a:rPr lang="ru-RU" sz="6000" dirty="0">
                <a:latin typeface="Liberation Sans"/>
              </a:rPr>
              <a:t>Самой мощный стимул в обучении «Получилось!» Если, ребенок в каком то виде деятельности достигнет мастерства, то внутренняя мотивация будет расти.</a:t>
            </a:r>
          </a:p>
          <a:p>
            <a:pPr lvl="0"/>
            <a:r>
              <a:rPr lang="ru-RU" sz="6000" dirty="0">
                <a:latin typeface="Liberation Sans"/>
              </a:rPr>
              <a:t>Отмечайте достижения ребенка. Рост уверенности в себе, своих силах способствует усилению внутренней мотивации.</a:t>
            </a:r>
          </a:p>
          <a:p>
            <a:pPr lvl="0"/>
            <a:r>
              <a:rPr lang="ru-RU" sz="6000" dirty="0">
                <a:latin typeface="Liberation Sans"/>
              </a:rPr>
              <a:t>Не наказывайте за неудачу, неудача сама по себе является наказанием. Страх и напряжённость затрудняет процесс обучения. Неудачи снижают мотивацию.</a:t>
            </a:r>
          </a:p>
          <a:p>
            <a:pPr lvl="0"/>
            <a:r>
              <a:rPr lang="ru-RU" sz="6000" dirty="0">
                <a:latin typeface="Liberation Sans"/>
              </a:rPr>
              <a:t>Ставить оценку ученику не за отдельный ответ, а за несколько (на разных этапах урока) </a:t>
            </a:r>
          </a:p>
          <a:p>
            <a:pPr lvl="0"/>
            <a:r>
              <a:rPr lang="ru-RU" sz="6000" dirty="0">
                <a:latin typeface="Liberation Sans"/>
              </a:rPr>
              <a:t>Подключать положительный эмоциональный настрой, через создание на уроке доброжелательной атмосферы доверия и сотрудничества, яркую и эмоциональную речь учителя.</a:t>
            </a:r>
          </a:p>
          <a:p>
            <a:pPr lvl="0"/>
            <a:r>
              <a:rPr lang="ru-RU" sz="6000" dirty="0">
                <a:latin typeface="Liberation Sans"/>
              </a:rPr>
              <a:t>Включение учащихся в коллективную деятельность, через организацию работы в группах, игровые формы, коллективный поиск решения проблемы, приём «метод проб и ошибок», оказание учащимися помощи друг другу.</a:t>
            </a:r>
          </a:p>
          <a:p>
            <a:pPr lvl="0"/>
            <a:r>
              <a:rPr lang="ru-RU" sz="6000" dirty="0">
                <a:latin typeface="Liberation Sans"/>
              </a:rPr>
              <a:t>Создание атмосферы энтузиазма, оптимизма и веры детей в свои способности и возможности.</a:t>
            </a:r>
          </a:p>
          <a:p>
            <a:pPr lvl="0"/>
            <a:r>
              <a:rPr lang="ru-RU" sz="6000" dirty="0">
                <a:latin typeface="Liberation Sans"/>
              </a:rPr>
              <a:t>Применение новых информационных технологий.</a:t>
            </a:r>
          </a:p>
          <a:p>
            <a:pPr lvl="0"/>
            <a:r>
              <a:rPr lang="ru-RU" sz="6000" dirty="0">
                <a:latin typeface="Liberation Sans"/>
              </a:rPr>
              <a:t>Уважайте личность каждого ребенка.</a:t>
            </a:r>
          </a:p>
          <a:p>
            <a:endParaRPr lang="ru-RU" dirty="0"/>
          </a:p>
        </p:txBody>
      </p:sp>
    </p:spTree>
    <p:extLst>
      <p:ext uri="{BB962C8B-B14F-4D97-AF65-F5344CB8AC3E}">
        <p14:creationId xmlns:p14="http://schemas.microsoft.com/office/powerpoint/2010/main" val="4182360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0070C0"/>
                </a:solidFill>
              </a:rPr>
              <a:t>Ребенок </a:t>
            </a:r>
            <a:r>
              <a:rPr lang="ru-RU" dirty="0" err="1" smtClean="0">
                <a:solidFill>
                  <a:srgbClr val="0070C0"/>
                </a:solidFill>
              </a:rPr>
              <a:t>инофон</a:t>
            </a:r>
            <a:endParaRPr lang="ru-RU"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59992" y="1323107"/>
            <a:ext cx="5544616" cy="3700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7397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a:grpSpLocks/>
          </p:cNvGrpSpPr>
          <p:nvPr/>
        </p:nvGrpSpPr>
        <p:grpSpPr bwMode="auto">
          <a:xfrm>
            <a:off x="433388" y="794543"/>
            <a:ext cx="8489950" cy="3452813"/>
            <a:chOff x="204" y="1026"/>
            <a:chExt cx="5348" cy="2175"/>
          </a:xfrm>
        </p:grpSpPr>
        <p:cxnSp>
          <p:nvCxnSpPr>
            <p:cNvPr id="4" name="AutoShape 2"/>
            <p:cNvCxnSpPr>
              <a:cxnSpLocks noChangeShapeType="1"/>
              <a:stCxn id="10" idx="0"/>
              <a:endCxn id="7" idx="2"/>
            </p:cNvCxnSpPr>
            <p:nvPr/>
          </p:nvCxnSpPr>
          <p:spPr bwMode="auto">
            <a:xfrm rot="16200000" flipV="1">
              <a:off x="3658" y="763"/>
              <a:ext cx="254" cy="1904"/>
            </a:xfrm>
            <a:prstGeom prst="bentConnector3">
              <a:avLst>
                <a:gd name="adj1" fmla="val 50000"/>
              </a:avLst>
            </a:prstGeom>
            <a:noFill/>
            <a:ln w="9360" cap="sq">
              <a:solidFill>
                <a:srgbClr val="666633"/>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5" name="AutoShape 3"/>
            <p:cNvCxnSpPr>
              <a:cxnSpLocks noChangeShapeType="1"/>
            </p:cNvCxnSpPr>
            <p:nvPr/>
          </p:nvCxnSpPr>
          <p:spPr bwMode="auto">
            <a:xfrm flipV="1">
              <a:off x="2834" y="1568"/>
              <a:ext cx="0" cy="229"/>
            </a:xfrm>
            <a:prstGeom prst="bentConnector2">
              <a:avLst/>
            </a:prstGeom>
            <a:noFill/>
            <a:ln w="9360" cap="sq">
              <a:solidFill>
                <a:srgbClr val="666633"/>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6" name="AutoShape 4"/>
            <p:cNvCxnSpPr>
              <a:cxnSpLocks noChangeShapeType="1"/>
              <a:stCxn id="8" idx="0"/>
              <a:endCxn id="7" idx="2"/>
            </p:cNvCxnSpPr>
            <p:nvPr/>
          </p:nvCxnSpPr>
          <p:spPr bwMode="auto">
            <a:xfrm rot="-5400000">
              <a:off x="1799" y="807"/>
              <a:ext cx="254" cy="1815"/>
            </a:xfrm>
            <a:prstGeom prst="bentConnector3">
              <a:avLst>
                <a:gd name="adj1" fmla="val 50000"/>
              </a:avLst>
            </a:prstGeom>
            <a:noFill/>
            <a:ln w="9360" cap="sq">
              <a:solidFill>
                <a:srgbClr val="666633"/>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7" name="AutoShape 5"/>
            <p:cNvSpPr>
              <a:spLocks noChangeArrowheads="1"/>
            </p:cNvSpPr>
            <p:nvPr/>
          </p:nvSpPr>
          <p:spPr bwMode="auto">
            <a:xfrm>
              <a:off x="432" y="1026"/>
              <a:ext cx="4804" cy="562"/>
            </a:xfrm>
            <a:prstGeom prst="roundRect">
              <a:avLst>
                <a:gd name="adj" fmla="val 50000"/>
              </a:avLst>
            </a:prstGeom>
            <a:noFill/>
            <a:ln w="28440" cap="sq">
              <a:solidFill>
                <a:srgbClr val="33993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21600" tIns="10800" rIns="21600" bIns="10800" anchor="ctr"/>
            <a:lstStyle/>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2800" b="1" i="0" u="none" strike="noStrike" kern="0" cap="none" spc="0" normalizeH="0" baseline="0" noProof="0" smtClean="0">
                  <a:ln>
                    <a:noFill/>
                  </a:ln>
                  <a:solidFill>
                    <a:srgbClr val="000000"/>
                  </a:solidFill>
                  <a:effectLst/>
                  <a:uLnTx/>
                  <a:uFillTx/>
                </a:rPr>
                <a:t>Особенности развития</a:t>
              </a:r>
            </a:p>
          </p:txBody>
        </p:sp>
        <p:sp>
          <p:nvSpPr>
            <p:cNvPr id="8" name="AutoShape 6"/>
            <p:cNvSpPr>
              <a:spLocks noChangeArrowheads="1"/>
            </p:cNvSpPr>
            <p:nvPr/>
          </p:nvSpPr>
          <p:spPr bwMode="auto">
            <a:xfrm>
              <a:off x="204" y="1842"/>
              <a:ext cx="1627" cy="1359"/>
            </a:xfrm>
            <a:prstGeom prst="roundRect">
              <a:avLst>
                <a:gd name="adj" fmla="val 50000"/>
              </a:avLst>
            </a:prstGeom>
            <a:noFill/>
            <a:ln w="28440" cap="sq">
              <a:solidFill>
                <a:srgbClr val="0033CC"/>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21600" tIns="10800" rIns="21600" bIns="10800" anchor="ctr"/>
            <a:lstStyle/>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1" i="0" u="none" strike="noStrike" kern="0" cap="none" spc="0" normalizeH="0" baseline="0" noProof="0" dirty="0" smtClean="0">
                  <a:ln>
                    <a:noFill/>
                  </a:ln>
                  <a:solidFill>
                    <a:srgbClr val="339933"/>
                  </a:solidFill>
                  <a:effectLst/>
                  <a:uLnTx/>
                  <a:uFillTx/>
                </a:rPr>
                <a:t>Соматические</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0" i="0" u="none" strike="noStrike" kern="0" cap="none" spc="0" normalizeH="0" baseline="0" noProof="0" dirty="0" smtClean="0">
                  <a:ln>
                    <a:noFill/>
                  </a:ln>
                  <a:solidFill>
                    <a:srgbClr val="000000"/>
                  </a:solidFill>
                  <a:effectLst/>
                  <a:uLnTx/>
                  <a:uFillTx/>
                </a:rPr>
                <a:t>РАС</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0" i="0" u="none" strike="noStrike" kern="0" cap="none" spc="0" normalizeH="0" baseline="0" noProof="0" dirty="0" smtClean="0">
                  <a:ln>
                    <a:noFill/>
                  </a:ln>
                  <a:solidFill>
                    <a:srgbClr val="000000"/>
                  </a:solidFill>
                  <a:effectLst/>
                  <a:uLnTx/>
                  <a:uFillTx/>
                </a:rPr>
                <a:t>СДВГ</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0" i="0" u="none" strike="noStrike" kern="0" cap="none" spc="0" normalizeH="0" baseline="0" noProof="0" dirty="0" smtClean="0">
                  <a:ln>
                    <a:noFill/>
                  </a:ln>
                  <a:solidFill>
                    <a:srgbClr val="000000"/>
                  </a:solidFill>
                  <a:effectLst/>
                  <a:uLnTx/>
                  <a:uFillTx/>
                </a:rPr>
                <a:t>Элективный </a:t>
              </a:r>
              <a:r>
                <a:rPr kumimoji="0" lang="ru-RU" sz="1800" b="0" i="0" u="none" strike="noStrike" kern="0" cap="none" spc="0" normalizeH="0" baseline="0" noProof="0" dirty="0" err="1" smtClean="0">
                  <a:ln>
                    <a:noFill/>
                  </a:ln>
                  <a:solidFill>
                    <a:srgbClr val="000000"/>
                  </a:solidFill>
                  <a:effectLst/>
                  <a:uLnTx/>
                  <a:uFillTx/>
                </a:rPr>
                <a:t>мутизм</a:t>
              </a:r>
              <a:endParaRPr kumimoji="0" lang="ru-RU" sz="1800" b="0" i="0" u="none" strike="noStrike" kern="0" cap="none" spc="0" normalizeH="0" baseline="0" noProof="0" dirty="0" smtClean="0">
                <a:ln>
                  <a:noFill/>
                </a:ln>
                <a:solidFill>
                  <a:srgbClr val="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0" i="0" u="none" strike="noStrike" kern="0" cap="none" spc="0" normalizeH="0" baseline="0" noProof="0" dirty="0" smtClean="0">
                  <a:ln>
                    <a:noFill/>
                  </a:ln>
                  <a:solidFill>
                    <a:srgbClr val="000000"/>
                  </a:solidFill>
                  <a:effectLst/>
                  <a:uLnTx/>
                  <a:uFillTx/>
                </a:rPr>
                <a:t>ЗПР</a:t>
              </a:r>
            </a:p>
          </p:txBody>
        </p:sp>
        <p:sp>
          <p:nvSpPr>
            <p:cNvPr id="9" name="AutoShape 7"/>
            <p:cNvSpPr>
              <a:spLocks noChangeArrowheads="1"/>
            </p:cNvSpPr>
            <p:nvPr/>
          </p:nvSpPr>
          <p:spPr bwMode="auto">
            <a:xfrm>
              <a:off x="2109" y="1842"/>
              <a:ext cx="1676" cy="1314"/>
            </a:xfrm>
            <a:prstGeom prst="roundRect">
              <a:avLst>
                <a:gd name="adj" fmla="val 50000"/>
              </a:avLst>
            </a:prstGeom>
            <a:noFill/>
            <a:ln w="28440" cap="sq">
              <a:solidFill>
                <a:srgbClr val="0033CC"/>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21600" tIns="10800" rIns="21600" bIns="10800" anchor="ctr"/>
            <a:lstStyle/>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kumimoji="0" lang="ru-RU" sz="1800" b="1" i="0" u="none" strike="noStrike" kern="0" cap="none" spc="0" normalizeH="0" baseline="0" noProof="0" dirty="0" smtClean="0">
                <a:ln>
                  <a:noFill/>
                </a:ln>
                <a:solidFill>
                  <a:srgbClr val="339933"/>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1" i="0" u="none" strike="noStrike" kern="0" cap="none" spc="0" normalizeH="0" baseline="0" noProof="0" dirty="0" smtClean="0">
                  <a:ln>
                    <a:noFill/>
                  </a:ln>
                  <a:solidFill>
                    <a:srgbClr val="339933"/>
                  </a:solidFill>
                  <a:effectLst/>
                  <a:uLnTx/>
                  <a:uFillTx/>
                </a:rPr>
                <a:t>Психологические</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0" i="0" u="none" strike="noStrike" kern="0" cap="none" spc="0" normalizeH="0" baseline="0" noProof="0" dirty="0" smtClean="0">
                  <a:ln>
                    <a:noFill/>
                  </a:ln>
                  <a:solidFill>
                    <a:srgbClr val="000000"/>
                  </a:solidFill>
                  <a:effectLst/>
                  <a:uLnTx/>
                  <a:uFillTx/>
                </a:rPr>
                <a:t>Одаренность</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0" i="0" u="none" strike="noStrike" kern="0" cap="none" spc="0" normalizeH="0" baseline="0" noProof="0" dirty="0" smtClean="0">
                  <a:ln>
                    <a:noFill/>
                  </a:ln>
                  <a:solidFill>
                    <a:srgbClr val="000000"/>
                  </a:solidFill>
                  <a:effectLst/>
                  <a:uLnTx/>
                  <a:uFillTx/>
                </a:rPr>
                <a:t>Тревожность</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0" i="0" u="none" strike="noStrike" kern="0" cap="none" spc="0" normalizeH="0" baseline="0" noProof="0" dirty="0" smtClean="0">
                  <a:ln>
                    <a:noFill/>
                  </a:ln>
                  <a:solidFill>
                    <a:srgbClr val="000000"/>
                  </a:solidFill>
                  <a:effectLst/>
                  <a:uLnTx/>
                  <a:uFillTx/>
                </a:rPr>
                <a:t>Агрессивность</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0" i="0" u="none" strike="noStrike" kern="0" cap="none" spc="0" normalizeH="0" baseline="0" noProof="0" dirty="0" smtClean="0">
                  <a:ln>
                    <a:noFill/>
                  </a:ln>
                  <a:solidFill>
                    <a:srgbClr val="000000"/>
                  </a:solidFill>
                  <a:effectLst/>
                  <a:uLnTx/>
                  <a:uFillTx/>
                </a:rPr>
                <a:t>Мотивация</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kumimoji="0" lang="ru-RU" sz="1800" b="0" i="0" u="none" strike="noStrike" kern="0" cap="none" spc="0" normalizeH="0" baseline="0" noProof="0" dirty="0" smtClean="0">
                <a:ln>
                  <a:noFill/>
                </a:ln>
                <a:solidFill>
                  <a:srgbClr val="000000"/>
                </a:solidFill>
                <a:effectLst/>
                <a:uLnTx/>
                <a:uFillTx/>
              </a:endParaRPr>
            </a:p>
          </p:txBody>
        </p:sp>
        <p:sp>
          <p:nvSpPr>
            <p:cNvPr id="10" name="AutoShape 8"/>
            <p:cNvSpPr>
              <a:spLocks noChangeArrowheads="1"/>
            </p:cNvSpPr>
            <p:nvPr/>
          </p:nvSpPr>
          <p:spPr bwMode="auto">
            <a:xfrm>
              <a:off x="3922" y="1842"/>
              <a:ext cx="1630" cy="1314"/>
            </a:xfrm>
            <a:prstGeom prst="roundRect">
              <a:avLst>
                <a:gd name="adj" fmla="val 50000"/>
              </a:avLst>
            </a:prstGeom>
            <a:noFill/>
            <a:ln w="28440" cap="sq">
              <a:solidFill>
                <a:srgbClr val="0033CC"/>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21600" tIns="10800" rIns="21600" bIns="10800" anchor="ctr"/>
            <a:lstStyle/>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kumimoji="0" lang="ru-RU" sz="1800" b="1" i="0" u="none" strike="noStrike" kern="0" cap="none" spc="0" normalizeH="0" baseline="0" noProof="0" smtClean="0">
                <a:ln>
                  <a:noFill/>
                </a:ln>
                <a:solidFill>
                  <a:srgbClr val="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1" i="0" u="none" strike="noStrike" kern="0" cap="none" spc="0" normalizeH="0" baseline="0" noProof="0" smtClean="0">
                  <a:ln>
                    <a:noFill/>
                  </a:ln>
                  <a:solidFill>
                    <a:srgbClr val="339933"/>
                  </a:solidFill>
                  <a:effectLst/>
                  <a:uLnTx/>
                  <a:uFillTx/>
                </a:rPr>
                <a:t>Социальные</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ru-RU" sz="1800" b="0" i="0" u="none" strike="noStrike" kern="0" cap="none" spc="0" normalizeH="0" baseline="0" noProof="0" smtClean="0">
                  <a:ln>
                    <a:noFill/>
                  </a:ln>
                  <a:solidFill>
                    <a:srgbClr val="000000"/>
                  </a:solidFill>
                  <a:effectLst/>
                  <a:uLnTx/>
                  <a:uFillTx/>
                </a:rPr>
                <a:t>Инофоны</a:t>
              </a: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kumimoji="0" lang="ru-RU" sz="1800" b="0" i="0" u="none" strike="noStrike" kern="0" cap="none" spc="0" normalizeH="0" baseline="0" noProof="0" smtClean="0">
                <a:ln>
                  <a:noFill/>
                </a:ln>
                <a:solidFill>
                  <a:srgbClr val="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kumimoji="0" lang="ru-RU" sz="1800" b="0" i="0" u="none" strike="noStrike" kern="0" cap="none" spc="0" normalizeH="0" baseline="0" noProof="0" smtClean="0">
                <a:ln>
                  <a:noFill/>
                </a:ln>
                <a:solidFill>
                  <a:srgbClr val="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kumimoji="0" lang="ru-RU" sz="1800" b="0" i="0" u="none" strike="noStrike" kern="0" cap="none" spc="0" normalizeH="0" baseline="0" noProof="0" smtClean="0">
                <a:ln>
                  <a:noFill/>
                </a:ln>
                <a:solidFill>
                  <a:srgbClr val="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kumimoji="0" lang="ru-RU" sz="1800" b="0" i="0" u="none" strike="noStrike" kern="0" cap="none" spc="0" normalizeH="0" baseline="0" noProof="0" smtClean="0">
                <a:ln>
                  <a:noFill/>
                </a:ln>
                <a:solidFill>
                  <a:srgbClr val="000000"/>
                </a:solidFill>
                <a:effectLst/>
                <a:uLnTx/>
                <a:uFillTx/>
              </a:endParaRPr>
            </a:p>
          </p:txBody>
        </p:sp>
      </p:grpSp>
    </p:spTree>
    <p:extLst>
      <p:ext uri="{BB962C8B-B14F-4D97-AF65-F5344CB8AC3E}">
        <p14:creationId xmlns:p14="http://schemas.microsoft.com/office/powerpoint/2010/main" val="19514444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rgbClr val="0070C0"/>
                </a:solidFill>
              </a:rPr>
              <a:t>Ребенок </a:t>
            </a:r>
            <a:r>
              <a:rPr lang="ru-RU" dirty="0" err="1">
                <a:solidFill>
                  <a:srgbClr val="0070C0"/>
                </a:solidFill>
              </a:rPr>
              <a:t>инофон</a:t>
            </a:r>
            <a:endParaRPr lang="ru-RU" dirty="0"/>
          </a:p>
        </p:txBody>
      </p:sp>
      <p:sp>
        <p:nvSpPr>
          <p:cNvPr id="3" name="Объект 2"/>
          <p:cNvSpPr>
            <a:spLocks noGrp="1"/>
          </p:cNvSpPr>
          <p:nvPr>
            <p:ph idx="1"/>
          </p:nvPr>
        </p:nvSpPr>
        <p:spPr>
          <a:xfrm>
            <a:off x="359792" y="1035075"/>
            <a:ext cx="8616545" cy="4257417"/>
          </a:xfrm>
        </p:spPr>
        <p:txBody>
          <a:bodyPr>
            <a:normAutofit fontScale="77500" lnSpcReduction="20000"/>
          </a:bodyPr>
          <a:lstStyle/>
          <a:p>
            <a:pPr lvl="0"/>
            <a:r>
              <a:rPr lang="ru-RU" sz="2300" dirty="0" smtClean="0">
                <a:latin typeface="Liberation Sans"/>
              </a:rPr>
              <a:t>Включение </a:t>
            </a:r>
            <a:r>
              <a:rPr lang="ru-RU" sz="2300" dirty="0">
                <a:latin typeface="Liberation Sans"/>
              </a:rPr>
              <a:t>ребенка во внеурочную деятельность с целью овладения русским языком, нормам поведения и культуры.</a:t>
            </a:r>
          </a:p>
          <a:p>
            <a:pPr lvl="0"/>
            <a:r>
              <a:rPr lang="ru-RU" sz="2300" dirty="0">
                <a:latin typeface="Liberation Sans"/>
              </a:rPr>
              <a:t> С целью создания благоприятной атмосферы в классе и успешной адаптации детей-</a:t>
            </a:r>
            <a:r>
              <a:rPr lang="ru-RU" sz="2300" dirty="0" err="1">
                <a:latin typeface="Liberation Sans"/>
              </a:rPr>
              <a:t>инофонов</a:t>
            </a:r>
            <a:r>
              <a:rPr lang="ru-RU" sz="2300" dirty="0">
                <a:latin typeface="Liberation Sans"/>
              </a:rPr>
              <a:t>, следует с самого первого дня пресекать любые насмешки, пренебрежительные замечания над неудачами.</a:t>
            </a:r>
          </a:p>
          <a:p>
            <a:pPr lvl="0"/>
            <a:r>
              <a:rPr lang="ru-RU" sz="2300" dirty="0">
                <a:latin typeface="Liberation Sans"/>
              </a:rPr>
              <a:t>Для социального принятия сверстниками нужно подчеркивать значимость того, в чем ребенок-мигрант разбирается лучше. Это могут быть тематические части урока или отдельное задание на уроке, касающееся социокультурных этнических отношений.</a:t>
            </a:r>
          </a:p>
          <a:p>
            <a:pPr lvl="0"/>
            <a:r>
              <a:rPr lang="ru-RU" sz="2300" dirty="0">
                <a:latin typeface="Liberation Sans"/>
              </a:rPr>
              <a:t>Не проводить параллели между ребёнком и другими детьми, не устанавливать нереалистичные ожидания.</a:t>
            </a:r>
          </a:p>
          <a:p>
            <a:pPr lvl="0"/>
            <a:r>
              <a:rPr lang="ru-RU" sz="2300" dirty="0">
                <a:latin typeface="Liberation Sans"/>
              </a:rPr>
              <a:t>Следует учитывать в каких условиях ребёнок жил перед приездом в данную местность, и в каких условиях семья живёт сейчас.</a:t>
            </a:r>
          </a:p>
          <a:p>
            <a:pPr lvl="0"/>
            <a:r>
              <a:rPr lang="ru-RU" sz="2300" dirty="0">
                <a:latin typeface="Liberation Sans"/>
              </a:rPr>
              <a:t>Для таких ребят важна возможность после уроков посещать группы продленного дня, либо кружки и дополнительные занятия.</a:t>
            </a:r>
          </a:p>
          <a:p>
            <a:pPr lvl="0"/>
            <a:r>
              <a:rPr lang="ru-RU" sz="2300" dirty="0">
                <a:latin typeface="Liberation Sans"/>
              </a:rPr>
              <a:t>Важно создать условия, в которых ребёнок сможет продемонстрировать свои сильные стороны.</a:t>
            </a:r>
          </a:p>
          <a:p>
            <a:endParaRPr lang="ru-RU" dirty="0"/>
          </a:p>
        </p:txBody>
      </p:sp>
    </p:spTree>
    <p:extLst>
      <p:ext uri="{BB962C8B-B14F-4D97-AF65-F5344CB8AC3E}">
        <p14:creationId xmlns:p14="http://schemas.microsoft.com/office/powerpoint/2010/main" val="1369717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0070C0"/>
                </a:solidFill>
              </a:rPr>
              <a:t>Дети с элементами </a:t>
            </a:r>
            <a:r>
              <a:rPr lang="ru-RU" dirty="0" err="1">
                <a:solidFill>
                  <a:srgbClr val="0070C0"/>
                </a:solidFill>
              </a:rPr>
              <a:t>аутичности</a:t>
            </a:r>
            <a:endParaRPr lang="ru-RU" dirty="0">
              <a:solidFill>
                <a:srgbClr val="0070C0"/>
              </a:solidFill>
            </a:endParaRPr>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448024" y="1323107"/>
            <a:ext cx="4536504" cy="3600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8666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0070C0"/>
                </a:solidFill>
              </a:rPr>
              <a:t>Аутичный ребенок</a:t>
            </a:r>
            <a:endParaRPr lang="ru-RU" dirty="0">
              <a:solidFill>
                <a:srgbClr val="0070C0"/>
              </a:solidFill>
            </a:endParaRPr>
          </a:p>
        </p:txBody>
      </p:sp>
      <p:sp>
        <p:nvSpPr>
          <p:cNvPr id="3" name="Объект 2"/>
          <p:cNvSpPr>
            <a:spLocks noGrp="1"/>
          </p:cNvSpPr>
          <p:nvPr>
            <p:ph idx="1"/>
          </p:nvPr>
        </p:nvSpPr>
        <p:spPr>
          <a:xfrm>
            <a:off x="504031" y="1035076"/>
            <a:ext cx="8400521" cy="4257438"/>
          </a:xfrm>
        </p:spPr>
        <p:txBody>
          <a:bodyPr>
            <a:normAutofit/>
          </a:bodyPr>
          <a:lstStyle/>
          <a:p>
            <a:r>
              <a:rPr lang="ru-RU" sz="1600" dirty="0">
                <a:latin typeface="Liberation Sans"/>
              </a:rPr>
              <a:t>Принимайте ребенка таким, какой он есть.</a:t>
            </a:r>
          </a:p>
          <a:p>
            <a:r>
              <a:rPr lang="ru-RU" sz="1600" dirty="0">
                <a:latin typeface="Liberation Sans"/>
              </a:rPr>
              <a:t>Взаимодействуйте с ребенком,  когда он готов к этому.</a:t>
            </a:r>
          </a:p>
          <a:p>
            <a:r>
              <a:rPr lang="ru-RU" sz="1600" dirty="0">
                <a:latin typeface="Liberation Sans"/>
              </a:rPr>
              <a:t>Научитесь улавливать изменения в поведении ребенка, не давайте ему выйти в деструктивную деятельность.</a:t>
            </a:r>
          </a:p>
          <a:p>
            <a:r>
              <a:rPr lang="ru-RU" sz="1600" dirty="0">
                <a:latin typeface="Liberation Sans"/>
              </a:rPr>
              <a:t>Придерживайтесь хорошо структурированного урока и расписания.</a:t>
            </a:r>
          </a:p>
          <a:p>
            <a:r>
              <a:rPr lang="ru-RU" sz="1600" dirty="0">
                <a:latin typeface="Liberation Sans"/>
              </a:rPr>
              <a:t>Вступайте в тактильный контакт с ребенком, только когда он сам просит об этом.</a:t>
            </a:r>
          </a:p>
          <a:p>
            <a:r>
              <a:rPr lang="ru-RU" sz="1600" dirty="0">
                <a:latin typeface="Liberation Sans"/>
              </a:rPr>
              <a:t>Старайтесь не повышать голос и не издавать громких звуков.</a:t>
            </a:r>
          </a:p>
          <a:p>
            <a:r>
              <a:rPr lang="ru-RU" sz="1600" dirty="0">
                <a:latin typeface="Liberation Sans"/>
              </a:rPr>
              <a:t>Не выпускайте ребенка из поля своего зрения. Ребенок должен понимать, что всегда может подойти к вам.</a:t>
            </a:r>
          </a:p>
          <a:p>
            <a:r>
              <a:rPr lang="ru-RU" sz="1600" dirty="0">
                <a:latin typeface="Liberation Sans"/>
              </a:rPr>
              <a:t>Дайте ему почувствовать принадлежность к классному коллективу. Не навязывайте поручения, но и не отвергайте.</a:t>
            </a:r>
          </a:p>
          <a:p>
            <a:r>
              <a:rPr lang="ru-RU" sz="1600" dirty="0">
                <a:latin typeface="Liberation Sans"/>
              </a:rPr>
              <a:t>Обеспечьте вербальную похвалу за желательное поведение, особенно такое поведение, которое представляет собой трудность для конкретного обучающегося, например, разговор со сверстниками или не нарушение дисциплины   классе и т. д. </a:t>
            </a:r>
          </a:p>
          <a:p>
            <a:endParaRPr lang="ru-RU" sz="1600" dirty="0">
              <a:latin typeface="Liberation Sans"/>
            </a:endParaRPr>
          </a:p>
        </p:txBody>
      </p:sp>
    </p:spTree>
    <p:extLst>
      <p:ext uri="{BB962C8B-B14F-4D97-AF65-F5344CB8AC3E}">
        <p14:creationId xmlns:p14="http://schemas.microsoft.com/office/powerpoint/2010/main" val="1260330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0" y="225425"/>
            <a:ext cx="9072563" cy="947738"/>
          </a:xfrm>
        </p:spPr>
        <p:txBody>
          <a:bodyPr vert="horz"/>
          <a:lstStyle>
            <a:defPPr lvl="0">
              <a:buSzPct val="45000"/>
              <a:buFont typeface="OpenSymbol"/>
              <a:buNone/>
            </a:defPPr>
            <a:lvl1pPr lvl="0">
              <a:buSzPct val="45000"/>
              <a:buFont typeface="OpenSymbol"/>
              <a:buChar char="●"/>
            </a:lvl1pPr>
            <a:lvl2pPr lvl="1">
              <a:buSzPct val="45000"/>
              <a:buFont typeface="OpenSymbol"/>
              <a:buChar char="●"/>
            </a:lvl2pPr>
            <a:lvl3pPr lvl="2">
              <a:buSzPct val="45000"/>
              <a:buFont typeface="OpenSymbol"/>
              <a:buChar char="●"/>
            </a:lvl3pPr>
            <a:lvl4pPr lvl="3">
              <a:buSzPct val="45000"/>
              <a:buFont typeface="OpenSymbol"/>
              <a:buChar char="●"/>
            </a:lvl4pPr>
            <a:lvl5pPr lvl="4">
              <a:buSzPct val="45000"/>
              <a:buFont typeface="OpenSymbol"/>
              <a:buChar char="●"/>
            </a:lvl5pPr>
            <a:lvl6pPr lvl="5">
              <a:buSzPct val="45000"/>
              <a:buFont typeface="OpenSymbol"/>
              <a:buChar char="●"/>
            </a:lvl6pPr>
            <a:lvl7pPr lvl="6">
              <a:buSzPct val="45000"/>
              <a:buFont typeface="OpenSymbol"/>
              <a:buChar char="●"/>
            </a:lvl7pPr>
            <a:lvl8pPr lvl="7">
              <a:buSzPct val="45000"/>
              <a:buFont typeface="OpenSymbol"/>
              <a:buChar char="●"/>
            </a:lvl8pPr>
            <a:lvl9pPr lvl="8">
              <a:buSzPct val="45000"/>
              <a:buFont typeface="OpenSymbol"/>
              <a:buChar char="●"/>
            </a:lvl9pPr>
          </a:lstStyle>
          <a:p>
            <a:pPr lvl="0" algn="ctr">
              <a:buNone/>
            </a:pPr>
            <a:r>
              <a:rPr lang="ru-RU" dirty="0" err="1">
                <a:solidFill>
                  <a:srgbClr val="0070C0"/>
                </a:solidFill>
              </a:rPr>
              <a:t>Гиперактивный</a:t>
            </a:r>
            <a:r>
              <a:rPr lang="ru-RU" dirty="0">
                <a:solidFill>
                  <a:srgbClr val="0070C0"/>
                </a:solidFill>
              </a:rPr>
              <a:t> ребёнок</a:t>
            </a:r>
          </a:p>
        </p:txBody>
      </p:sp>
      <p:pic>
        <p:nvPicPr>
          <p:cNvPr id="3" name="Рисунок 2"/>
          <p:cNvPicPr>
            <a:picLocks noGrp="1" noChangeAspect="1"/>
          </p:cNvPicPr>
          <p:nvPr>
            <p:ph type="pic" idx="4294967295"/>
          </p:nvPr>
        </p:nvPicPr>
        <p:blipFill>
          <a:blip r:embed="rId3">
            <a:lum/>
            <a:alphaModFix/>
          </a:blip>
          <a:srcRect/>
          <a:stretch>
            <a:fillRect/>
          </a:stretch>
        </p:blipFill>
        <p:spPr>
          <a:xfrm>
            <a:off x="1223888" y="1107083"/>
            <a:ext cx="6659562" cy="4321175"/>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0" y="74613"/>
            <a:ext cx="9072563" cy="456406"/>
          </a:xfrm>
        </p:spPr>
        <p:txBody>
          <a:bodyPr vert="horz">
            <a:normAutofit fontScale="90000"/>
          </a:bodyPr>
          <a:lstStyle>
            <a:defPPr lvl="0">
              <a:buSzPct val="45000"/>
              <a:buFont typeface="OpenSymbol"/>
              <a:buNone/>
            </a:defPPr>
            <a:lvl1pPr lvl="0">
              <a:buSzPct val="45000"/>
              <a:buFont typeface="OpenSymbol"/>
              <a:buChar char="●"/>
            </a:lvl1pPr>
            <a:lvl2pPr lvl="1">
              <a:buSzPct val="45000"/>
              <a:buFont typeface="OpenSymbol"/>
              <a:buChar char="●"/>
            </a:lvl2pPr>
            <a:lvl3pPr lvl="2">
              <a:buSzPct val="45000"/>
              <a:buFont typeface="OpenSymbol"/>
              <a:buChar char="●"/>
            </a:lvl3pPr>
            <a:lvl4pPr lvl="3">
              <a:buSzPct val="45000"/>
              <a:buFont typeface="OpenSymbol"/>
              <a:buChar char="●"/>
            </a:lvl4pPr>
            <a:lvl5pPr lvl="4">
              <a:buSzPct val="45000"/>
              <a:buFont typeface="OpenSymbol"/>
              <a:buChar char="●"/>
            </a:lvl5pPr>
            <a:lvl6pPr lvl="5">
              <a:buSzPct val="45000"/>
              <a:buFont typeface="OpenSymbol"/>
              <a:buChar char="●"/>
            </a:lvl6pPr>
            <a:lvl7pPr lvl="6">
              <a:buSzPct val="45000"/>
              <a:buFont typeface="OpenSymbol"/>
              <a:buChar char="●"/>
            </a:lvl7pPr>
            <a:lvl8pPr lvl="7">
              <a:buSzPct val="45000"/>
              <a:buFont typeface="OpenSymbol"/>
              <a:buChar char="●"/>
            </a:lvl8pPr>
            <a:lvl9pPr lvl="8">
              <a:buSzPct val="45000"/>
              <a:buFont typeface="OpenSymbol"/>
              <a:buChar char="●"/>
            </a:lvl9pPr>
          </a:lstStyle>
          <a:p>
            <a:pPr lvl="0" algn="ctr">
              <a:spcBef>
                <a:spcPts val="1417"/>
              </a:spcBef>
              <a:buNone/>
            </a:pPr>
            <a:r>
              <a:rPr lang="ru-RU" dirty="0" err="1" smtClean="0">
                <a:solidFill>
                  <a:srgbClr val="0070C0"/>
                </a:solidFill>
              </a:rPr>
              <a:t>Гиперактивный</a:t>
            </a:r>
            <a:r>
              <a:rPr lang="ru-RU" dirty="0" smtClean="0">
                <a:solidFill>
                  <a:srgbClr val="0070C0"/>
                </a:solidFill>
              </a:rPr>
              <a:t> ребенок</a:t>
            </a:r>
            <a:endParaRPr lang="ru-RU" dirty="0">
              <a:solidFill>
                <a:srgbClr val="0070C0"/>
              </a:solidFill>
            </a:endParaRPr>
          </a:p>
        </p:txBody>
      </p:sp>
      <p:sp>
        <p:nvSpPr>
          <p:cNvPr id="3" name="Текст 2"/>
          <p:cNvSpPr txBox="1">
            <a:spLocks noGrp="1"/>
          </p:cNvSpPr>
          <p:nvPr>
            <p:ph type="body" idx="4294967295"/>
          </p:nvPr>
        </p:nvSpPr>
        <p:spPr>
          <a:xfrm>
            <a:off x="0" y="459011"/>
            <a:ext cx="9360792" cy="5400600"/>
          </a:xfrm>
        </p:spPr>
        <p:txBody>
          <a:bodyPr vert="horz">
            <a:normAutofit fontScale="25000" lnSpcReduction="20000"/>
          </a:bodyPr>
          <a:lstStyle>
            <a:defPPr marL="432000" lvl="0" indent="-324000">
              <a:spcBef>
                <a:spcPts val="1417"/>
              </a:spcBef>
              <a:spcAft>
                <a:spcPts val="0"/>
              </a:spcAft>
              <a:buSzPct val="45000"/>
              <a:buFont typeface="OpenSymbol"/>
              <a:buNone/>
              <a:defRPr lang="ru-RU" sz="3200" b="0" i="0" u="none" strike="noStrike" kern="1200" cap="none">
                <a:ln>
                  <a:noFill/>
                </a:ln>
                <a:highlight>
                  <a:scrgbClr r="0" g="0" b="0">
                    <a:alpha val="0"/>
                  </a:scrgbClr>
                </a:highlight>
                <a:latin typeface="Liberation Sans" pitchFamily="18"/>
                <a:ea typeface="Microsoft YaHei" pitchFamily="2"/>
                <a:cs typeface="Arial" pitchFamily="2"/>
              </a:defRPr>
            </a:defPPr>
            <a:lvl1pPr marL="432000" lvl="0" indent="-324000">
              <a:spcBef>
                <a:spcPts val="1417"/>
              </a:spcBef>
              <a:spcAft>
                <a:spcPts val="0"/>
              </a:spcAft>
              <a:buSzPct val="45000"/>
              <a:buFont typeface="OpenSymbol"/>
              <a:buChar char="●"/>
              <a:defRPr lang="ru-RU" sz="3200" b="0" i="0" u="none" strike="noStrike" kern="1200" cap="none">
                <a:ln>
                  <a:noFill/>
                </a:ln>
                <a:highlight>
                  <a:scrgbClr r="0" g="0" b="0">
                    <a:alpha val="0"/>
                  </a:scrgbClr>
                </a:highlight>
                <a:latin typeface="Liberation Sans" pitchFamily="18"/>
                <a:ea typeface="Microsoft YaHei" pitchFamily="2"/>
                <a:cs typeface="Arial" pitchFamily="2"/>
              </a:defRPr>
            </a:lvl1pPr>
            <a:lvl2pPr marL="864000" lvl="1" indent="-324000">
              <a:spcBef>
                <a:spcPts val="1134"/>
              </a:spcBef>
              <a:spcAft>
                <a:spcPts val="0"/>
              </a:spcAft>
              <a:buSzPct val="75000"/>
              <a:buFont typeface="OpenSymbol"/>
              <a:buChar char="–"/>
              <a:defRPr lang="ru-RU" sz="2800" b="0" i="0" u="none" strike="noStrike" kern="1200" cap="none">
                <a:ln>
                  <a:noFill/>
                </a:ln>
                <a:highlight>
                  <a:scrgbClr r="0" g="0" b="0">
                    <a:alpha val="0"/>
                  </a:scrgbClr>
                </a:highlight>
                <a:latin typeface="Liberation Sans" pitchFamily="18"/>
                <a:ea typeface="Microsoft YaHei" pitchFamily="2"/>
                <a:cs typeface="Arial" pitchFamily="2"/>
              </a:defRPr>
            </a:lvl2pPr>
            <a:lvl3pPr marL="1295999" lvl="2" indent="-288000">
              <a:spcBef>
                <a:spcPts val="850"/>
              </a:spcBef>
              <a:spcAft>
                <a:spcPts val="0"/>
              </a:spcAft>
              <a:buSzPct val="45000"/>
              <a:buFont typeface="OpenSymbol"/>
              <a:buChar char="●"/>
              <a:defRPr lang="ru-RU" sz="2400" b="0" i="0" u="none" strike="noStrike" kern="1200" cap="none">
                <a:ln>
                  <a:noFill/>
                </a:ln>
                <a:highlight>
                  <a:scrgbClr r="0" g="0" b="0">
                    <a:alpha val="0"/>
                  </a:scrgbClr>
                </a:highlight>
                <a:latin typeface="Liberation Sans" pitchFamily="18"/>
                <a:ea typeface="Microsoft YaHei" pitchFamily="2"/>
                <a:cs typeface="Arial" pitchFamily="2"/>
              </a:defRPr>
            </a:lvl3pPr>
            <a:lvl4pPr marL="1728000" lvl="3" indent="-216000">
              <a:spcBef>
                <a:spcPts val="567"/>
              </a:spcBef>
              <a:spcAft>
                <a:spcPts val="0"/>
              </a:spcAft>
              <a:buSzPct val="7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4pPr>
            <a:lvl5pPr marL="2160000" lvl="4"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5pPr>
            <a:lvl6pPr marL="2592000" lvl="5"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6pPr>
            <a:lvl7pPr marL="3024000" lvl="6"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7pPr>
            <a:lvl8pPr marL="3456000" lvl="7"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8pPr>
            <a:lvl9pPr marL="3887999" lvl="8" indent="-216000">
              <a:spcBef>
                <a:spcPts val="283"/>
              </a:spcBef>
              <a:spcAft>
                <a:spcPts val="0"/>
              </a:spcAft>
              <a:buSzPct val="45000"/>
              <a:buFont typeface="OpenSymbol"/>
              <a:buChar char="●"/>
              <a:defRPr lang="ru-RU" sz="2000" b="0" i="0" u="none" strike="noStrike" kern="1200" cap="none">
                <a:ln>
                  <a:noFill/>
                </a:ln>
                <a:highlight>
                  <a:scrgbClr r="0" g="0" b="0">
                    <a:alpha val="0"/>
                  </a:scrgbClr>
                </a:highlight>
                <a:latin typeface="Liberation Sans" pitchFamily="18"/>
                <a:ea typeface="Microsoft YaHei" pitchFamily="2"/>
                <a:cs typeface="Arial" pitchFamily="2"/>
              </a:defRPr>
            </a:lvl9pPr>
          </a:lstStyle>
          <a:p>
            <a:pPr lvl="0">
              <a:buNone/>
            </a:pPr>
            <a:endParaRPr lang="ru-RU" dirty="0"/>
          </a:p>
          <a:p>
            <a:pPr lvl="0"/>
            <a:r>
              <a:rPr lang="ru-RU" sz="6400" dirty="0"/>
              <a:t>Работать с ребенком в начале дня, </a:t>
            </a:r>
            <a:r>
              <a:rPr lang="ru-RU" sz="6400" dirty="0" smtClean="0"/>
              <a:t>потом работоспособность падает.</a:t>
            </a:r>
          </a:p>
          <a:p>
            <a:pPr lvl="0"/>
            <a:r>
              <a:rPr lang="ru-RU" sz="6400" dirty="0" smtClean="0"/>
              <a:t>Уменьшить </a:t>
            </a:r>
            <a:r>
              <a:rPr lang="ru-RU" sz="6400" dirty="0"/>
              <a:t>рабочую нагрузку</a:t>
            </a:r>
          </a:p>
          <a:p>
            <a:pPr lvl="0"/>
            <a:r>
              <a:rPr lang="ru-RU" sz="6400" dirty="0"/>
              <a:t>Не требовать одновременно внимательности, усидчивости и сдержанности</a:t>
            </a:r>
          </a:p>
          <a:p>
            <a:pPr lvl="0"/>
            <a:r>
              <a:rPr lang="ru-RU" sz="6400" dirty="0"/>
              <a:t>Делить нагрузку, использовать физкультминутки.</a:t>
            </a:r>
          </a:p>
          <a:p>
            <a:pPr lvl="0"/>
            <a:r>
              <a:rPr lang="ru-RU" sz="6400" dirty="0"/>
              <a:t>Быть драматичным, экспрессивным.</a:t>
            </a:r>
          </a:p>
          <a:p>
            <a:pPr lvl="0"/>
            <a:r>
              <a:rPr lang="ru-RU" sz="6400" dirty="0"/>
              <a:t>Снизить требования к аккуратности. Формировать чувства успеха, повышать учебную мотивацию.</a:t>
            </a:r>
          </a:p>
          <a:p>
            <a:pPr lvl="0"/>
            <a:r>
              <a:rPr lang="ru-RU" sz="6400" dirty="0"/>
              <a:t>Использовать гибкую систему поощрений и наказаний.</a:t>
            </a:r>
          </a:p>
          <a:p>
            <a:pPr lvl="0"/>
            <a:r>
              <a:rPr lang="ru-RU" sz="6400" dirty="0"/>
              <a:t>Поощрять ребёнка сразу (через 15-20 минут)</a:t>
            </a:r>
          </a:p>
          <a:p>
            <a:pPr lvl="0"/>
            <a:r>
              <a:rPr lang="ru-RU" sz="6400" dirty="0"/>
              <a:t>Активизировать внимание, используя тактильный контакт.</a:t>
            </a:r>
          </a:p>
          <a:p>
            <a:pPr lvl="0"/>
            <a:r>
              <a:rPr lang="ru-RU" sz="6400" dirty="0"/>
              <a:t>Предоставлять ребенку свободу выбора. Эффективно обсудить с учащимся, что он сам себе посоветует для успешного выполнения задания.</a:t>
            </a:r>
          </a:p>
          <a:p>
            <a:pPr lvl="0"/>
            <a:r>
              <a:rPr lang="ru-RU" sz="6400" dirty="0"/>
              <a:t>Требования к ребенку должны быть конкретными, четкими, выполнимыми</a:t>
            </a:r>
            <a:r>
              <a:rPr lang="ru-RU" sz="8000" dirty="0"/>
              <a:t>.</a:t>
            </a:r>
          </a:p>
          <a:p>
            <a:pPr lvl="0"/>
            <a:r>
              <a:rPr lang="ru-RU" sz="8000" dirty="0"/>
              <a:t>Верить в успех!</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0070C0"/>
                </a:solidFill>
              </a:rPr>
              <a:t>Дети с элективным </a:t>
            </a:r>
            <a:r>
              <a:rPr lang="ru-RU" dirty="0" err="1" smtClean="0">
                <a:solidFill>
                  <a:srgbClr val="0070C0"/>
                </a:solidFill>
              </a:rPr>
              <a:t>мутизмом</a:t>
            </a:r>
            <a:endParaRPr lang="ru-RU" dirty="0">
              <a:solidFill>
                <a:srgbClr val="0070C0"/>
              </a:solidFill>
            </a:endParaRP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43968" y="1251099"/>
            <a:ext cx="5832648" cy="38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5375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1" y="0"/>
            <a:ext cx="8400521" cy="675035"/>
          </a:xfrm>
        </p:spPr>
        <p:txBody>
          <a:bodyPr/>
          <a:lstStyle/>
          <a:p>
            <a:r>
              <a:rPr lang="ru-RU" dirty="0">
                <a:solidFill>
                  <a:srgbClr val="0070C0"/>
                </a:solidFill>
              </a:rPr>
              <a:t>Дети с элективным </a:t>
            </a:r>
            <a:r>
              <a:rPr lang="ru-RU" dirty="0" err="1">
                <a:solidFill>
                  <a:srgbClr val="0070C0"/>
                </a:solidFill>
              </a:rPr>
              <a:t>мутизмом</a:t>
            </a:r>
            <a:endParaRPr lang="ru-RU" dirty="0">
              <a:solidFill>
                <a:srgbClr val="0070C0"/>
              </a:solidFill>
            </a:endParaRPr>
          </a:p>
        </p:txBody>
      </p:sp>
      <p:sp>
        <p:nvSpPr>
          <p:cNvPr id="3" name="Объект 2"/>
          <p:cNvSpPr>
            <a:spLocks noGrp="1"/>
          </p:cNvSpPr>
          <p:nvPr>
            <p:ph idx="1"/>
          </p:nvPr>
        </p:nvSpPr>
        <p:spPr>
          <a:xfrm>
            <a:off x="504031" y="747043"/>
            <a:ext cx="8400521" cy="4545471"/>
          </a:xfrm>
        </p:spPr>
        <p:txBody>
          <a:bodyPr>
            <a:normAutofit fontScale="92500" lnSpcReduction="10000"/>
          </a:bodyPr>
          <a:lstStyle/>
          <a:p>
            <a:r>
              <a:rPr lang="ru-RU" dirty="0"/>
              <a:t>Не давите на ребёнка, не заставляйте его говорить через силу! Давайте такую возможность в более комфортных условиях и/или, когда ребёнок отважится, вызовется для ответа сам. Контроль уровня знаний такого ребенка проводится письменно. Не проявляйте сильных эмоций, если ребёнок всё же заговорит. Пусть это будет нормой. Не делайте акцент на том, что с ним было что-то «не так».</a:t>
            </a:r>
          </a:p>
          <a:p>
            <a:r>
              <a:rPr lang="ru-RU" dirty="0"/>
              <a:t>Проявляйте к ребенку внимание и доброту, благодарите за помощь в маленьких делах (вытереть доску, раздать тетради и т.п.). Основой лечения является психотерапия.</a:t>
            </a:r>
          </a:p>
          <a:p>
            <a:r>
              <a:rPr lang="ru-RU" dirty="0"/>
              <a:t>Основная профилактическая мера – предоставление ребенку возможности выбора, выражения эмоций, собственного мнения. Важно уделять внимание его проблемам, переживаниям, обучать самостоятельности, умению принимать неудачи, строить планы. Детско-родительские отношения должны базироваться на принципах сотрудничества, а не тотального контроля и подчинения.</a:t>
            </a:r>
          </a:p>
          <a:p>
            <a:endParaRPr lang="ru-RU" dirty="0"/>
          </a:p>
        </p:txBody>
      </p:sp>
    </p:spTree>
    <p:extLst>
      <p:ext uri="{BB962C8B-B14F-4D97-AF65-F5344CB8AC3E}">
        <p14:creationId xmlns:p14="http://schemas.microsoft.com/office/powerpoint/2010/main" val="2773199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rgbClr val="0070C0"/>
                </a:solidFill>
              </a:rPr>
              <a:t>Ребенок с ЗПР</a:t>
            </a:r>
          </a:p>
        </p:txBody>
      </p:sp>
      <p:pic>
        <p:nvPicPr>
          <p:cNvPr id="4" name="Объект 3" descr="https://avatars.mds.yandex.net/i?id=3a2e9930bec8bfe44efa1810c7300ecd817adc1f-9601198-images-thumbs&amp;n=1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32000" y="1611139"/>
            <a:ext cx="5184575" cy="2839417"/>
          </a:xfrm>
          <a:prstGeom prst="rect">
            <a:avLst/>
          </a:prstGeom>
          <a:noFill/>
          <a:ln>
            <a:noFill/>
          </a:ln>
        </p:spPr>
      </p:pic>
    </p:spTree>
    <p:extLst>
      <p:ext uri="{BB962C8B-B14F-4D97-AF65-F5344CB8AC3E}">
        <p14:creationId xmlns:p14="http://schemas.microsoft.com/office/powerpoint/2010/main" val="9773419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седство">
  <a:themeElements>
    <a:clrScheme name="Соседство">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едство">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2213</TotalTime>
  <Words>1999</Words>
  <Application>Microsoft Office PowerPoint</Application>
  <PresentationFormat>Произвольный</PresentationFormat>
  <Paragraphs>165</Paragraphs>
  <Slides>20</Slides>
  <Notes>15</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Соседство</vt:lpstr>
      <vt:lpstr>Презентация PowerPoint</vt:lpstr>
      <vt:lpstr>Презентация PowerPoint</vt:lpstr>
      <vt:lpstr>Дети с элементами аутичности</vt:lpstr>
      <vt:lpstr>Аутичный ребенок</vt:lpstr>
      <vt:lpstr>Гиперактивный ребёнок</vt:lpstr>
      <vt:lpstr>Гиперактивный ребенок</vt:lpstr>
      <vt:lpstr>Дети с элективным мутизмом</vt:lpstr>
      <vt:lpstr>Дети с элективным мутизмом</vt:lpstr>
      <vt:lpstr>Ребенок с ЗПР</vt:lpstr>
      <vt:lpstr>Ребенок с ЗПР</vt:lpstr>
      <vt:lpstr>Ребенок с признаками одаренности</vt:lpstr>
      <vt:lpstr>Ребенок с признаками одаренности</vt:lpstr>
      <vt:lpstr>Тревожный ребёнок</vt:lpstr>
      <vt:lpstr>Тревожный ребёнок</vt:lpstr>
      <vt:lpstr>Агрессивный ребёнок</vt:lpstr>
      <vt:lpstr>Агрессивный ребёнок</vt:lpstr>
      <vt:lpstr>Ребенок с низкой мотивацией</vt:lpstr>
      <vt:lpstr>Ребенок с низкой мотивацией</vt:lpstr>
      <vt:lpstr>Ребенок инофон</vt:lpstr>
      <vt:lpstr>Ребенок инофон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Тревожный ребёнок</dc:title>
  <dc:creator>Social</dc:creator>
  <cp:lastModifiedBy>admin</cp:lastModifiedBy>
  <cp:revision>29</cp:revision>
  <dcterms:created xsi:type="dcterms:W3CDTF">2025-02-08T13:22:01Z</dcterms:created>
  <dcterms:modified xsi:type="dcterms:W3CDTF">2025-02-11T10:19:59Z</dcterms:modified>
</cp:coreProperties>
</file>